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300" r:id="rId3"/>
    <p:sldId id="279" r:id="rId4"/>
    <p:sldId id="301" r:id="rId5"/>
    <p:sldId id="289" r:id="rId6"/>
    <p:sldId id="290" r:id="rId7"/>
    <p:sldId id="259" r:id="rId8"/>
    <p:sldId id="260" r:id="rId9"/>
    <p:sldId id="281" r:id="rId10"/>
    <p:sldId id="291" r:id="rId11"/>
    <p:sldId id="292" r:id="rId12"/>
    <p:sldId id="286" r:id="rId13"/>
    <p:sldId id="283" r:id="rId14"/>
    <p:sldId id="284" r:id="rId15"/>
    <p:sldId id="285" r:id="rId16"/>
    <p:sldId id="282" r:id="rId17"/>
    <p:sldId id="266" r:id="rId18"/>
    <p:sldId id="293" r:id="rId19"/>
    <p:sldId id="278" r:id="rId20"/>
    <p:sldId id="294" r:id="rId21"/>
    <p:sldId id="275" r:id="rId22"/>
    <p:sldId id="295" r:id="rId23"/>
    <p:sldId id="296" r:id="rId24"/>
    <p:sldId id="287" r:id="rId25"/>
    <p:sldId id="274"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99"/>
    <a:srgbClr val="BF974D"/>
    <a:srgbClr val="CCD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462" autoAdjust="0"/>
  </p:normalViewPr>
  <p:slideViewPr>
    <p:cSldViewPr>
      <p:cViewPr varScale="1">
        <p:scale>
          <a:sx n="74" d="100"/>
          <a:sy n="74" d="100"/>
        </p:scale>
        <p:origin x="1397" y="67"/>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sz="quarter" idx="1"/>
          </p:nvPr>
        </p:nvSpPr>
        <p:spPr>
          <a:xfrm>
            <a:off x="3978131" y="0"/>
            <a:ext cx="3043343" cy="465455"/>
          </a:xfrm>
          <a:prstGeom prst="rect">
            <a:avLst/>
          </a:prstGeom>
        </p:spPr>
        <p:txBody>
          <a:bodyPr vert="horz" lIns="93317" tIns="46659" rIns="93317" bIns="46659" rtlCol="0"/>
          <a:lstStyle>
            <a:lvl1pPr algn="r">
              <a:defRPr sz="1300"/>
            </a:lvl1pPr>
          </a:lstStyle>
          <a:p>
            <a:fld id="{3790A5FC-EE0F-4652-A5AB-9FE65FAD3F65}" type="datetimeFigureOut">
              <a:rPr lang="en-US" smtClean="0"/>
              <a:t>7/26/2019</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17" tIns="46659" rIns="93317" bIns="46659" rtlCol="0" anchor="b"/>
          <a:lstStyle>
            <a:lvl1pPr algn="r">
              <a:defRPr sz="1300"/>
            </a:lvl1pPr>
          </a:lstStyle>
          <a:p>
            <a:fld id="{61E880D6-7B60-43DE-85DA-ABAF27579946}" type="slidenum">
              <a:rPr lang="en-US" smtClean="0"/>
              <a:t>‹#›</a:t>
            </a:fld>
            <a:endParaRPr lang="en-US"/>
          </a:p>
        </p:txBody>
      </p:sp>
    </p:spTree>
    <p:extLst>
      <p:ext uri="{BB962C8B-B14F-4D97-AF65-F5344CB8AC3E}">
        <p14:creationId xmlns:p14="http://schemas.microsoft.com/office/powerpoint/2010/main" val="3265983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30A2076D-98D0-4DC1-9DA3-C2323622AB0B}" type="datetimeFigureOut">
              <a:rPr lang="en-US" smtClean="0"/>
              <a:t>7/26/2019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E74C0A50-8F52-495D-9F3C-8CE188B9D51D}" type="slidenum">
              <a:rPr lang="en-US" smtClean="0"/>
              <a:t>‹#›</a:t>
            </a:fld>
            <a:endParaRPr lang="en-US"/>
          </a:p>
        </p:txBody>
      </p:sp>
    </p:spTree>
    <p:extLst>
      <p:ext uri="{BB962C8B-B14F-4D97-AF65-F5344CB8AC3E}">
        <p14:creationId xmlns:p14="http://schemas.microsoft.com/office/powerpoint/2010/main" val="295932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this is our team…We are a group of tribal educators and sexual health experts who came together to design </a:t>
            </a:r>
            <a:r>
              <a:rPr lang="en-US" i="1" dirty="0"/>
              <a:t>Native It’s Your Game</a:t>
            </a:r>
            <a:r>
              <a:rPr lang="en-US" dirty="0"/>
              <a:t>; an online sexual health curriculum designed specifically for American Indian/ Alaska Native youth ages 12-14. </a:t>
            </a:r>
          </a:p>
          <a:p>
            <a:endParaRPr lang="en-US" dirty="0"/>
          </a:p>
          <a:p>
            <a:endParaRPr lang="en-US" dirty="0"/>
          </a:p>
        </p:txBody>
      </p:sp>
      <p:sp>
        <p:nvSpPr>
          <p:cNvPr id="4" name="Slide Number Placeholder 3"/>
          <p:cNvSpPr>
            <a:spLocks noGrp="1"/>
          </p:cNvSpPr>
          <p:nvPr>
            <p:ph type="sldNum" sz="quarter" idx="10"/>
          </p:nvPr>
        </p:nvSpPr>
        <p:spPr/>
        <p:txBody>
          <a:bodyPr/>
          <a:lstStyle/>
          <a:p>
            <a:fld id="{1B750E2C-6FE4-43D5-9B4B-2DF2CCE13FE5}" type="slidenum">
              <a:rPr lang="en-US" smtClean="0"/>
              <a:pPr/>
              <a:t>3</a:t>
            </a:fld>
            <a:endParaRPr lang="en-US"/>
          </a:p>
        </p:txBody>
      </p:sp>
    </p:spTree>
    <p:extLst>
      <p:ext uri="{BB962C8B-B14F-4D97-AF65-F5344CB8AC3E}">
        <p14:creationId xmlns:p14="http://schemas.microsoft.com/office/powerpoint/2010/main" val="3710216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changing the intro video and program name</a:t>
            </a:r>
            <a:r>
              <a:rPr lang="en-US" baseline="0" dirty="0"/>
              <a:t> and logo</a:t>
            </a:r>
            <a:r>
              <a:rPr lang="en-US" dirty="0"/>
              <a:t>, the animated guide went from a dry, self-depreciating older character to a young, hip Native security guard. The animated youth guides were changed from being chiseled, slender, mid-drift baring animations to more conservative relatable characters. </a:t>
            </a:r>
          </a:p>
          <a:p>
            <a:endParaRPr lang="en-US" dirty="0"/>
          </a:p>
          <a:p>
            <a:r>
              <a:rPr lang="en-US" dirty="0"/>
              <a:t>Other small changes were made to character names, images, slang, and locations. </a:t>
            </a:r>
          </a:p>
          <a:p>
            <a:pPr defTabSz="933057">
              <a:defRPr/>
            </a:pPr>
            <a:endParaRPr lang="en-US" dirty="0"/>
          </a:p>
          <a:p>
            <a:pPr marL="174949" indent="-174949" defTabSz="933057">
              <a:buFont typeface="Arial" panose="020B0604020202020204" pitchFamily="34" charset="0"/>
              <a:buChar char="•"/>
              <a:defRPr/>
            </a:pPr>
            <a:endParaRPr lang="en-US" dirty="0"/>
          </a:p>
          <a:p>
            <a:pPr marL="174949" indent="-17494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481421D-EAE0-4E46-9A28-4C1A13995C28}" type="slidenum">
              <a:rPr lang="en-US" smtClean="0"/>
              <a:t>12</a:t>
            </a:fld>
            <a:endParaRPr lang="en-US"/>
          </a:p>
        </p:txBody>
      </p:sp>
    </p:spTree>
    <p:extLst>
      <p:ext uri="{BB962C8B-B14F-4D97-AF65-F5344CB8AC3E}">
        <p14:creationId xmlns:p14="http://schemas.microsoft.com/office/powerpoint/2010/main" val="3142514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also included a number</a:t>
            </a:r>
            <a:r>
              <a:rPr lang="en-US" dirty="0"/>
              <a:t> of deep cultural changes include the addition of videos featuring Native youth, elders, and a health education ‘</a:t>
            </a:r>
            <a:r>
              <a:rPr lang="en-US" dirty="0" err="1"/>
              <a:t>sexpert</a:t>
            </a:r>
            <a:r>
              <a:rPr lang="en-US" dirty="0"/>
              <a:t>’ who reflect tribal and youth perspectives. </a:t>
            </a:r>
          </a:p>
          <a:p>
            <a:endParaRPr lang="en-US" dirty="0"/>
          </a:p>
          <a:p>
            <a:r>
              <a:rPr lang="en-US" dirty="0"/>
              <a:t>The elders introduce the curriculum and provide a holistic framework around sexual health that is familiar to tribal communities. They also</a:t>
            </a:r>
            <a:r>
              <a:rPr lang="en-US" baseline="0" dirty="0"/>
              <a:t> help to provide</a:t>
            </a:r>
            <a:r>
              <a:rPr lang="en-US" dirty="0"/>
              <a:t> a cultural context to sensitive topics like the anatomy and physiology, which both youth and adults had a hard time felt</a:t>
            </a:r>
            <a:r>
              <a:rPr lang="en-US" baseline="0" dirty="0"/>
              <a:t> a bit uncomfortable with during the usability testing.</a:t>
            </a:r>
            <a:endParaRPr lang="en-US" dirty="0"/>
          </a:p>
        </p:txBody>
      </p:sp>
      <p:sp>
        <p:nvSpPr>
          <p:cNvPr id="4" name="Slide Number Placeholder 3"/>
          <p:cNvSpPr>
            <a:spLocks noGrp="1"/>
          </p:cNvSpPr>
          <p:nvPr>
            <p:ph type="sldNum" sz="quarter" idx="10"/>
          </p:nvPr>
        </p:nvSpPr>
        <p:spPr/>
        <p:txBody>
          <a:bodyPr/>
          <a:lstStyle/>
          <a:p>
            <a:fld id="{1B750E2C-6FE4-43D5-9B4B-2DF2CCE13FE5}" type="slidenum">
              <a:rPr lang="en-US" smtClean="0"/>
              <a:pPr/>
              <a:t>13</a:t>
            </a:fld>
            <a:endParaRPr lang="en-US"/>
          </a:p>
        </p:txBody>
      </p:sp>
    </p:spTree>
    <p:extLst>
      <p:ext uri="{BB962C8B-B14F-4D97-AF65-F5344CB8AC3E}">
        <p14:creationId xmlns:p14="http://schemas.microsoft.com/office/powerpoint/2010/main" val="406973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deep cultural value incorporated was a shift towards a more traditional holistic view of sexual health in reference to the Native Wellness Model, which is an integration of physical, social, emotional, mental, and spiritual dimensions of health and wellbeing. </a:t>
            </a:r>
          </a:p>
          <a:p>
            <a:endParaRPr lang="en-US" dirty="0"/>
          </a:p>
          <a:p>
            <a:r>
              <a:rPr lang="en-US" dirty="0"/>
              <a:t>The idea is to create a balance of these dimensions to affect the overall health and wellbeing on an individual and its community.</a:t>
            </a:r>
          </a:p>
        </p:txBody>
      </p:sp>
      <p:sp>
        <p:nvSpPr>
          <p:cNvPr id="4" name="Slide Number Placeholder 3"/>
          <p:cNvSpPr>
            <a:spLocks noGrp="1"/>
          </p:cNvSpPr>
          <p:nvPr>
            <p:ph type="sldNum" sz="quarter" idx="10"/>
          </p:nvPr>
        </p:nvSpPr>
        <p:spPr/>
        <p:txBody>
          <a:bodyPr/>
          <a:lstStyle/>
          <a:p>
            <a:fld id="{E481421D-EAE0-4E46-9A28-4C1A13995C28}" type="slidenum">
              <a:rPr lang="en-US" smtClean="0"/>
              <a:t>14</a:t>
            </a:fld>
            <a:endParaRPr lang="en-US"/>
          </a:p>
        </p:txBody>
      </p:sp>
    </p:spTree>
    <p:extLst>
      <p:ext uri="{BB962C8B-B14F-4D97-AF65-F5344CB8AC3E}">
        <p14:creationId xmlns:p14="http://schemas.microsoft.com/office/powerpoint/2010/main" val="133894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program included a fortune teller activity that framed teen pregnancy outcomes in a way that was not relevant to Native communities, as well as being topic of taboo. </a:t>
            </a:r>
          </a:p>
          <a:p>
            <a:endParaRPr lang="en-US" dirty="0"/>
          </a:p>
          <a:p>
            <a:r>
              <a:rPr lang="en-US" dirty="0"/>
              <a:t>The replacement activity is told from the viewpoint of an Alaska Native elder who frames teen pregnancy as a life choice while exploring the pro’s and cons of waiting, and keeping in mind that some participants may be teen parents themselves. </a:t>
            </a:r>
          </a:p>
          <a:p>
            <a:pPr defTabSz="933057">
              <a:defRPr/>
            </a:pPr>
            <a:endParaRPr lang="en-US" b="1" dirty="0"/>
          </a:p>
          <a:p>
            <a:pPr defTabSz="933057">
              <a:defRPr/>
            </a:pPr>
            <a:endParaRPr lang="en-US" dirty="0"/>
          </a:p>
          <a:p>
            <a:endParaRPr lang="en-US" dirty="0"/>
          </a:p>
        </p:txBody>
      </p:sp>
      <p:sp>
        <p:nvSpPr>
          <p:cNvPr id="4" name="Slide Number Placeholder 3"/>
          <p:cNvSpPr>
            <a:spLocks noGrp="1"/>
          </p:cNvSpPr>
          <p:nvPr>
            <p:ph type="sldNum" sz="quarter" idx="10"/>
          </p:nvPr>
        </p:nvSpPr>
        <p:spPr/>
        <p:txBody>
          <a:bodyPr/>
          <a:lstStyle/>
          <a:p>
            <a:fld id="{E481421D-EAE0-4E46-9A28-4C1A13995C28}" type="slidenum">
              <a:rPr lang="en-US" smtClean="0"/>
              <a:t>15</a:t>
            </a:fld>
            <a:endParaRPr lang="en-US"/>
          </a:p>
        </p:txBody>
      </p:sp>
    </p:spTree>
    <p:extLst>
      <p:ext uri="{BB962C8B-B14F-4D97-AF65-F5344CB8AC3E}">
        <p14:creationId xmlns:p14="http://schemas.microsoft.com/office/powerpoint/2010/main" val="1267755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other feedback</a:t>
            </a:r>
            <a:r>
              <a:rPr lang="en-US" baseline="0" dirty="0"/>
              <a:t> from youth, was they wanted to see more videos portraying native youth.</a:t>
            </a:r>
            <a:endParaRPr lang="en-US" dirty="0"/>
          </a:p>
        </p:txBody>
      </p:sp>
      <p:sp>
        <p:nvSpPr>
          <p:cNvPr id="4" name="Slide Number Placeholder 3"/>
          <p:cNvSpPr>
            <a:spLocks noGrp="1"/>
          </p:cNvSpPr>
          <p:nvPr>
            <p:ph type="sldNum" sz="quarter" idx="10"/>
          </p:nvPr>
        </p:nvSpPr>
        <p:spPr/>
        <p:txBody>
          <a:bodyPr/>
          <a:lstStyle/>
          <a:p>
            <a:fld id="{E481421D-EAE0-4E46-9A28-4C1A13995C28}" type="slidenum">
              <a:rPr lang="en-US" smtClean="0"/>
              <a:t>16</a:t>
            </a:fld>
            <a:endParaRPr lang="en-US"/>
          </a:p>
        </p:txBody>
      </p:sp>
    </p:spTree>
    <p:extLst>
      <p:ext uri="{BB962C8B-B14F-4D97-AF65-F5344CB8AC3E}">
        <p14:creationId xmlns:p14="http://schemas.microsoft.com/office/powerpoint/2010/main" val="2383077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from adult stakeholders prompted us to add a parent-child communication</a:t>
            </a:r>
            <a:r>
              <a:rPr lang="en-US" baseline="0" dirty="0"/>
              <a:t> component to the curriculum. The communication activities included teen and parent newsletters. The newsletters gives tips on how to talk to your teens about sensitive topics and provides information about what their child(</a:t>
            </a:r>
            <a:r>
              <a:rPr lang="en-US" baseline="0" dirty="0" err="1"/>
              <a:t>ren</a:t>
            </a:r>
            <a:r>
              <a:rPr lang="en-US" baseline="0" dirty="0"/>
              <a:t>) are learning as they go through the curriculum. There are also homework activities designed to facilitate dialogue between the parent and child around friendships, dating, and sexual behavior. We also provide fact sheets (part of the lessons) and resources to all youth.</a:t>
            </a:r>
          </a:p>
          <a:p>
            <a:endParaRPr lang="en-US" baseline="0" dirty="0"/>
          </a:p>
          <a:p>
            <a:r>
              <a:rPr lang="en-US" baseline="0" dirty="0"/>
              <a:t>After the adaptation phase, we re-tested the adapted program with a new group of youth and adult stakeholders, and found improvements in likability ratings, credibility, and motivational appeal.</a:t>
            </a:r>
            <a:endParaRPr lang="en-US" dirty="0"/>
          </a:p>
        </p:txBody>
      </p:sp>
      <p:sp>
        <p:nvSpPr>
          <p:cNvPr id="4" name="Slide Number Placeholder 3"/>
          <p:cNvSpPr>
            <a:spLocks noGrp="1"/>
          </p:cNvSpPr>
          <p:nvPr>
            <p:ph type="sldNum" sz="quarter" idx="10"/>
          </p:nvPr>
        </p:nvSpPr>
        <p:spPr/>
        <p:txBody>
          <a:bodyPr/>
          <a:lstStyle/>
          <a:p>
            <a:fld id="{E74C0A50-8F52-495D-9F3C-8CE188B9D51D}" type="slidenum">
              <a:rPr lang="en-US" smtClean="0"/>
              <a:t>17</a:t>
            </a:fld>
            <a:endParaRPr lang="en-US"/>
          </a:p>
        </p:txBody>
      </p:sp>
    </p:spTree>
    <p:extLst>
      <p:ext uri="{BB962C8B-B14F-4D97-AF65-F5344CB8AC3E}">
        <p14:creationId xmlns:p14="http://schemas.microsoft.com/office/powerpoint/2010/main" val="338230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a:t>
            </a:r>
            <a:r>
              <a:rPr lang="en-US" baseline="0" dirty="0"/>
              <a:t> lesson 1 and part of lesson 9.*</a:t>
            </a:r>
          </a:p>
          <a:p>
            <a:endParaRPr lang="en-US" baseline="0" dirty="0"/>
          </a:p>
          <a:p>
            <a:r>
              <a:rPr lang="en-US" baseline="0" dirty="0"/>
              <a:t>After the adaptation phase, we re-tested the adapted program with a new group of youth and </a:t>
            </a:r>
            <a:r>
              <a:rPr lang="en-US" baseline="0" dirty="0" err="1"/>
              <a:t>adukt</a:t>
            </a:r>
            <a:r>
              <a:rPr lang="en-US" baseline="0" dirty="0"/>
              <a:t> stakeholders, and found improvements in likeability ratings, credibility, and motivational appeal.</a:t>
            </a:r>
          </a:p>
          <a:p>
            <a:endParaRPr lang="en-US" baseline="0" dirty="0"/>
          </a:p>
          <a:p>
            <a:r>
              <a:rPr lang="en-US" baseline="0" dirty="0"/>
              <a:t>This gave us some reassurance that a more rigorous evaluation was warranted.</a:t>
            </a:r>
            <a:endParaRPr lang="en-US" dirty="0"/>
          </a:p>
        </p:txBody>
      </p:sp>
      <p:sp>
        <p:nvSpPr>
          <p:cNvPr id="4" name="Slide Number Placeholder 3"/>
          <p:cNvSpPr>
            <a:spLocks noGrp="1"/>
          </p:cNvSpPr>
          <p:nvPr>
            <p:ph type="sldNum" sz="quarter" idx="10"/>
          </p:nvPr>
        </p:nvSpPr>
        <p:spPr/>
        <p:txBody>
          <a:bodyPr/>
          <a:lstStyle/>
          <a:p>
            <a:fld id="{E74C0A50-8F52-495D-9F3C-8CE188B9D51D}" type="slidenum">
              <a:rPr lang="en-US" smtClean="0"/>
              <a:t>18</a:t>
            </a:fld>
            <a:endParaRPr lang="en-US"/>
          </a:p>
        </p:txBody>
      </p:sp>
    </p:spTree>
    <p:extLst>
      <p:ext uri="{BB962C8B-B14F-4D97-AF65-F5344CB8AC3E}">
        <p14:creationId xmlns:p14="http://schemas.microsoft.com/office/powerpoint/2010/main" val="4160748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During the 2</a:t>
            </a:r>
            <a:r>
              <a:rPr lang="en-US" sz="1300" baseline="30000" dirty="0"/>
              <a:t>nd</a:t>
            </a:r>
            <a:r>
              <a:rPr lang="en-US" sz="1300" dirty="0"/>
              <a:t> phase of the study…</a:t>
            </a:r>
          </a:p>
          <a:p>
            <a:endParaRPr lang="en-US" sz="1300" dirty="0"/>
          </a:p>
          <a:p>
            <a:r>
              <a:rPr lang="en-US" sz="1300" dirty="0"/>
              <a:t>We recruited 25 sites representing 18 Tribes/communities to participate in the RCT. Of the 18 Tribes/communities, 11 are rural and 7 are urban, 14 sites received the Native IYG intervention and 11 received the comparison intervention. The control condition comprised five health-related computer-based programs that addressed tobacco smoking (ASPIRE), hearing (Dangerous Decibels), alcohol (N-Squad) and drugs (</a:t>
            </a:r>
            <a:r>
              <a:rPr lang="en-US" sz="1300" dirty="0" err="1"/>
              <a:t>Reconstructors</a:t>
            </a:r>
            <a:r>
              <a:rPr lang="en-US" sz="1300" dirty="0"/>
              <a:t>), and diet and physical activity (Quest to Lava Mountain). The control programs were delivered in a standard number of sessions (n=13) and duration (approximately 35 minutes) that approximated a comparable learning ‘time on task’ to NATIVE-IYG.</a:t>
            </a:r>
          </a:p>
          <a:p>
            <a:endParaRPr lang="en-US" sz="1300" dirty="0"/>
          </a:p>
          <a:p>
            <a:r>
              <a:rPr lang="en-US" sz="1300" dirty="0"/>
              <a:t>574 youth enrolled (#of youth who returned valid parental consent and youth assent forms).</a:t>
            </a:r>
          </a:p>
          <a:p>
            <a:endParaRPr lang="en-US" sz="1300" dirty="0"/>
          </a:p>
          <a:p>
            <a:r>
              <a:rPr lang="en-US" sz="1300" dirty="0"/>
              <a:t>We collected survey data from youth who completed the program at three different stages: baseline, immediate follow-up, and a again at 12 months.</a:t>
            </a:r>
          </a:p>
          <a:p>
            <a:endParaRPr lang="en-US" dirty="0"/>
          </a:p>
        </p:txBody>
      </p:sp>
      <p:sp>
        <p:nvSpPr>
          <p:cNvPr id="4" name="Slide Number Placeholder 3"/>
          <p:cNvSpPr>
            <a:spLocks noGrp="1"/>
          </p:cNvSpPr>
          <p:nvPr>
            <p:ph type="sldNum" sz="quarter" idx="10"/>
          </p:nvPr>
        </p:nvSpPr>
        <p:spPr/>
        <p:txBody>
          <a:bodyPr/>
          <a:lstStyle/>
          <a:p>
            <a:fld id="{E74C0A50-8F52-495D-9F3C-8CE188B9D51D}" type="slidenum">
              <a:rPr lang="en-US" smtClean="0"/>
              <a:t>19</a:t>
            </a:fld>
            <a:endParaRPr lang="en-US"/>
          </a:p>
        </p:txBody>
      </p:sp>
    </p:spTree>
    <p:extLst>
      <p:ext uri="{BB962C8B-B14F-4D97-AF65-F5344CB8AC3E}">
        <p14:creationId xmlns:p14="http://schemas.microsoft.com/office/powerpoint/2010/main" val="1262094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a:t>
            </a:r>
            <a:r>
              <a:rPr lang="en-US" baseline="0" dirty="0"/>
              <a:t> lesson 1 and part of lesson 9.*</a:t>
            </a:r>
          </a:p>
          <a:p>
            <a:endParaRPr lang="en-US" baseline="0" dirty="0"/>
          </a:p>
          <a:p>
            <a:r>
              <a:rPr lang="en-US" baseline="0" dirty="0"/>
              <a:t>After the adaptation phase, we re-tested the adapted program with a new group of youth and </a:t>
            </a:r>
            <a:r>
              <a:rPr lang="en-US" baseline="0" dirty="0" err="1"/>
              <a:t>adukt</a:t>
            </a:r>
            <a:r>
              <a:rPr lang="en-US" baseline="0" dirty="0"/>
              <a:t> stakeholders, and found improvements in likeability ratings, credibility, and motivational appeal.</a:t>
            </a:r>
          </a:p>
          <a:p>
            <a:endParaRPr lang="en-US" baseline="0" dirty="0"/>
          </a:p>
          <a:p>
            <a:r>
              <a:rPr lang="en-US" baseline="0" dirty="0"/>
              <a:t>This gave us some reassurance that a more rigorous evaluation was warranted.</a:t>
            </a:r>
            <a:endParaRPr lang="en-US" dirty="0"/>
          </a:p>
        </p:txBody>
      </p:sp>
      <p:sp>
        <p:nvSpPr>
          <p:cNvPr id="4" name="Slide Number Placeholder 3"/>
          <p:cNvSpPr>
            <a:spLocks noGrp="1"/>
          </p:cNvSpPr>
          <p:nvPr>
            <p:ph type="sldNum" sz="quarter" idx="10"/>
          </p:nvPr>
        </p:nvSpPr>
        <p:spPr/>
        <p:txBody>
          <a:bodyPr/>
          <a:lstStyle/>
          <a:p>
            <a:fld id="{E74C0A50-8F52-495D-9F3C-8CE188B9D51D}" type="slidenum">
              <a:rPr lang="en-US" smtClean="0"/>
              <a:t>20</a:t>
            </a:fld>
            <a:endParaRPr lang="en-US"/>
          </a:p>
        </p:txBody>
      </p:sp>
    </p:spTree>
    <p:extLst>
      <p:ext uri="{BB962C8B-B14F-4D97-AF65-F5344CB8AC3E}">
        <p14:creationId xmlns:p14="http://schemas.microsoft.com/office/powerpoint/2010/main" val="4160748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analytical sample was 55.1% female, with a mean age of</a:t>
            </a:r>
            <a:r>
              <a:rPr lang="en-US" baseline="0" dirty="0"/>
              <a:t> 13.2 years (standard deviation = 1.06 years); 6.5% were sexually experienced.</a:t>
            </a:r>
          </a:p>
          <a:p>
            <a:endParaRPr lang="en-US" baseline="0" dirty="0"/>
          </a:p>
          <a:p>
            <a:r>
              <a:rPr lang="en-US" baseline="0" dirty="0"/>
              <a:t>If someone asks…</a:t>
            </a:r>
          </a:p>
          <a:p>
            <a:r>
              <a:rPr lang="en-US" baseline="0" dirty="0"/>
              <a:t>Lifetime sexual experience = a composite variable comprising lifetime experience of oral sex and vaginal sex. Youth often initiate  oral sex and vaginal sex at a similar age; however, each sexual behavior contributes unique risk for STI and pregnancy.</a:t>
            </a:r>
          </a:p>
          <a:p>
            <a:endParaRPr lang="en-US" baseline="0" dirty="0"/>
          </a:p>
          <a:p>
            <a:r>
              <a:rPr lang="en-US" baseline="0" dirty="0"/>
              <a:t>We defined oral sex as “When someone puts his or her mouth on their partner’s penis or vagina, or lets their partner put his or her mouth on his penis or her vagina and vagina sex as, “When a boy puts his penis inside a </a:t>
            </a:r>
            <a:r>
              <a:rPr lang="en-US" baseline="0"/>
              <a:t>girl’s vagina.”</a:t>
            </a:r>
            <a:endParaRPr lang="en-US" baseline="0" dirty="0"/>
          </a:p>
        </p:txBody>
      </p:sp>
      <p:sp>
        <p:nvSpPr>
          <p:cNvPr id="4" name="Slide Number Placeholder 3"/>
          <p:cNvSpPr>
            <a:spLocks noGrp="1"/>
          </p:cNvSpPr>
          <p:nvPr>
            <p:ph type="sldNum" sz="quarter" idx="10"/>
          </p:nvPr>
        </p:nvSpPr>
        <p:spPr/>
        <p:txBody>
          <a:bodyPr/>
          <a:lstStyle/>
          <a:p>
            <a:fld id="{E74C0A50-8F52-495D-9F3C-8CE188B9D51D}" type="slidenum">
              <a:rPr lang="en-US" smtClean="0"/>
              <a:t>21</a:t>
            </a:fld>
            <a:endParaRPr lang="en-US"/>
          </a:p>
        </p:txBody>
      </p:sp>
    </p:spTree>
    <p:extLst>
      <p:ext uri="{BB962C8B-B14F-4D97-AF65-F5344CB8AC3E}">
        <p14:creationId xmlns:p14="http://schemas.microsoft.com/office/powerpoint/2010/main" val="160646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context</a:t>
            </a:r>
            <a:r>
              <a:rPr lang="en-US" baseline="0" dirty="0"/>
              <a:t> for folks who haven’t worked with Native youth, our teens experience numerous inequalities associated with sexual and reproductive health.</a:t>
            </a:r>
          </a:p>
          <a:p>
            <a:endParaRPr lang="en-US" baseline="0" dirty="0"/>
          </a:p>
          <a:p>
            <a:r>
              <a:rPr lang="en-US" baseline="0" dirty="0"/>
              <a:t>This is evidenced in higher teen birth rates than the national average, along with the highest prevalence of repeat teen births, and the second highest rates of sexually transmitted infections (STIs) compared to non-Hispanic Whites.</a:t>
            </a:r>
            <a:endParaRPr lang="en-US" dirty="0"/>
          </a:p>
        </p:txBody>
      </p:sp>
      <p:sp>
        <p:nvSpPr>
          <p:cNvPr id="4" name="Slide Number Placeholder 3"/>
          <p:cNvSpPr>
            <a:spLocks noGrp="1"/>
          </p:cNvSpPr>
          <p:nvPr>
            <p:ph type="sldNum" sz="quarter" idx="10"/>
          </p:nvPr>
        </p:nvSpPr>
        <p:spPr/>
        <p:txBody>
          <a:bodyPr/>
          <a:lstStyle/>
          <a:p>
            <a:fld id="{E74C0A50-8F52-495D-9F3C-8CE188B9D51D}" type="slidenum">
              <a:rPr lang="en-US" smtClean="0"/>
              <a:t>4</a:t>
            </a:fld>
            <a:endParaRPr lang="en-US"/>
          </a:p>
        </p:txBody>
      </p:sp>
    </p:spTree>
    <p:extLst>
      <p:ext uri="{BB962C8B-B14F-4D97-AF65-F5344CB8AC3E}">
        <p14:creationId xmlns:p14="http://schemas.microsoft.com/office/powerpoint/2010/main" val="3978229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the final model, we found that lower next –year intentions to have oral or vaginal sex (psychological factors), avoidance of risky situations, and nonuse of alcohol (behavioral factors) were associated with lower odds of lifetime sexual intercourse (all p&lt;.01). No other variables were significantly associated with lifetime sexual intercourse.</a:t>
            </a:r>
          </a:p>
          <a:p>
            <a:endParaRPr lang="en-US" baseline="0" dirty="0"/>
          </a:p>
          <a:p>
            <a:r>
              <a:rPr lang="en-US" baseline="0" dirty="0"/>
              <a:t>Conclusions: Interventions that reduce sexual intentions, exposure to risky situations, and alcohol use may help to delay sexual initiation among AI/AN early adolescents.</a:t>
            </a:r>
          </a:p>
        </p:txBody>
      </p:sp>
      <p:sp>
        <p:nvSpPr>
          <p:cNvPr id="4" name="Slide Number Placeholder 3"/>
          <p:cNvSpPr>
            <a:spLocks noGrp="1"/>
          </p:cNvSpPr>
          <p:nvPr>
            <p:ph type="sldNum" sz="quarter" idx="10"/>
          </p:nvPr>
        </p:nvSpPr>
        <p:spPr/>
        <p:txBody>
          <a:bodyPr/>
          <a:lstStyle/>
          <a:p>
            <a:fld id="{E74C0A50-8F52-495D-9F3C-8CE188B9D51D}" type="slidenum">
              <a:rPr lang="en-US" smtClean="0"/>
              <a:t>22</a:t>
            </a:fld>
            <a:endParaRPr lang="en-US"/>
          </a:p>
        </p:txBody>
      </p:sp>
    </p:spTree>
    <p:extLst>
      <p:ext uri="{BB962C8B-B14F-4D97-AF65-F5344CB8AC3E}">
        <p14:creationId xmlns:p14="http://schemas.microsoft.com/office/powerpoint/2010/main" val="1606460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From Pre-test to Post-test…</a:t>
            </a:r>
          </a:p>
          <a:p>
            <a:endParaRPr lang="en-US" dirty="0"/>
          </a:p>
          <a:p>
            <a:r>
              <a:rPr lang="en-US" dirty="0"/>
              <a:t>Five</a:t>
            </a:r>
            <a:r>
              <a:rPr lang="en-US" baseline="0" dirty="0"/>
              <a:t> psychosocial variables (of 16 examined in the study) were significantly impacted by Native IYG:</a:t>
            </a:r>
          </a:p>
          <a:p>
            <a:pPr marL="641553" lvl="1" indent="-174969">
              <a:buFont typeface="Arial" panose="020B0604020202020204" pitchFamily="34" charset="0"/>
              <a:buChar char="•"/>
            </a:pPr>
            <a:r>
              <a:rPr lang="en-US" baseline="0" dirty="0"/>
              <a:t>Increased reasons not to have sex</a:t>
            </a:r>
          </a:p>
          <a:p>
            <a:pPr marL="641553" lvl="1" indent="-174969">
              <a:buFont typeface="Arial" panose="020B0604020202020204" pitchFamily="34" charset="0"/>
              <a:buChar char="•"/>
            </a:pPr>
            <a:r>
              <a:rPr lang="en-US" baseline="0" dirty="0"/>
              <a:t>Increased STI and condom knowledge</a:t>
            </a:r>
          </a:p>
          <a:p>
            <a:pPr marL="641553" lvl="1" indent="-174969">
              <a:buFont typeface="Arial" panose="020B0604020202020204" pitchFamily="34" charset="0"/>
              <a:buChar char="•"/>
            </a:pPr>
            <a:r>
              <a:rPr lang="en-US" baseline="0" dirty="0"/>
              <a:t>Increased condom and condom use self-efficacy (they were more confident obtaining and using condoms)</a:t>
            </a:r>
          </a:p>
          <a:p>
            <a:pPr marL="641553" lvl="1" indent="-174969">
              <a:buFont typeface="Arial" panose="020B0604020202020204" pitchFamily="34" charset="0"/>
              <a:buChar char="•"/>
            </a:pPr>
            <a:endParaRPr lang="en-US" baseline="0" dirty="0"/>
          </a:p>
          <a:p>
            <a:pPr marL="641553" lvl="1" indent="-174969">
              <a:buFont typeface="Arial" panose="020B0604020202020204" pitchFamily="34" charset="0"/>
              <a:buChar char="•"/>
            </a:pPr>
            <a:endParaRPr lang="en-US" baseline="0" dirty="0"/>
          </a:p>
          <a:p>
            <a:pPr marL="466584" lvl="1"/>
            <a:endParaRPr lang="en-US" baseline="0" dirty="0"/>
          </a:p>
        </p:txBody>
      </p:sp>
      <p:sp>
        <p:nvSpPr>
          <p:cNvPr id="4" name="Slide Number Placeholder 3"/>
          <p:cNvSpPr>
            <a:spLocks noGrp="1"/>
          </p:cNvSpPr>
          <p:nvPr>
            <p:ph type="sldNum" sz="quarter" idx="10"/>
          </p:nvPr>
        </p:nvSpPr>
        <p:spPr/>
        <p:txBody>
          <a:bodyPr/>
          <a:lstStyle/>
          <a:p>
            <a:fld id="{E74C0A50-8F52-495D-9F3C-8CE188B9D51D}" type="slidenum">
              <a:rPr lang="en-US" smtClean="0"/>
              <a:t>23</a:t>
            </a:fld>
            <a:endParaRPr lang="en-US"/>
          </a:p>
        </p:txBody>
      </p:sp>
    </p:spTree>
    <p:extLst>
      <p:ext uri="{BB962C8B-B14F-4D97-AF65-F5344CB8AC3E}">
        <p14:creationId xmlns:p14="http://schemas.microsoft.com/office/powerpoint/2010/main" val="4270504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importantly, we hope that we have achieved our goal of creating a health resource that reflects and includes the experiences of Native youth and the communities they come from. </a:t>
            </a:r>
          </a:p>
          <a:p>
            <a:endParaRPr lang="en-US" dirty="0"/>
          </a:p>
          <a:p>
            <a:r>
              <a:rPr lang="en-US" dirty="0"/>
              <a:t>Making </a:t>
            </a:r>
            <a:r>
              <a:rPr lang="en-US" i="1" dirty="0"/>
              <a:t>Native It’s Your Game</a:t>
            </a:r>
            <a:r>
              <a:rPr lang="en-US" dirty="0"/>
              <a:t> a curriculum that weaves the diverse faces, voices, experiences, and cultural values that can be shared with not only tribal communities, but with other multicultural communities across the US. </a:t>
            </a:r>
          </a:p>
          <a:p>
            <a:endParaRPr lang="en-US" dirty="0"/>
          </a:p>
          <a:p>
            <a:r>
              <a:rPr lang="en-US" dirty="0"/>
              <a:t>We want Native youth to know that they belong and are part of the story too. </a:t>
            </a:r>
          </a:p>
        </p:txBody>
      </p:sp>
      <p:sp>
        <p:nvSpPr>
          <p:cNvPr id="4" name="Slide Number Placeholder 3"/>
          <p:cNvSpPr>
            <a:spLocks noGrp="1"/>
          </p:cNvSpPr>
          <p:nvPr>
            <p:ph type="sldNum" sz="quarter" idx="10"/>
          </p:nvPr>
        </p:nvSpPr>
        <p:spPr/>
        <p:txBody>
          <a:bodyPr/>
          <a:lstStyle/>
          <a:p>
            <a:fld id="{1B750E2C-6FE4-43D5-9B4B-2DF2CCE13FE5}" type="slidenum">
              <a:rPr lang="en-US" smtClean="0"/>
              <a:pPr/>
              <a:t>24</a:t>
            </a:fld>
            <a:endParaRPr lang="en-US"/>
          </a:p>
        </p:txBody>
      </p:sp>
    </p:spTree>
    <p:extLst>
      <p:ext uri="{BB962C8B-B14F-4D97-AF65-F5344CB8AC3E}">
        <p14:creationId xmlns:p14="http://schemas.microsoft.com/office/powerpoint/2010/main" val="2750035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750E2C-6FE4-43D5-9B4B-2DF2CCE13FE5}" type="slidenum">
              <a:rPr lang="en-US" smtClean="0"/>
              <a:pPr/>
              <a:t>25</a:t>
            </a:fld>
            <a:endParaRPr lang="en-US"/>
          </a:p>
        </p:txBody>
      </p:sp>
    </p:spTree>
    <p:extLst>
      <p:ext uri="{BB962C8B-B14F-4D97-AF65-F5344CB8AC3E}">
        <p14:creationId xmlns:p14="http://schemas.microsoft.com/office/powerpoint/2010/main" val="309340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context</a:t>
            </a:r>
            <a:r>
              <a:rPr lang="en-US" baseline="0" dirty="0"/>
              <a:t> for folks who haven’t worked with Native youth, our teens experience numerous inequalities associated with sexual and reproductive health.</a:t>
            </a:r>
          </a:p>
          <a:p>
            <a:endParaRPr lang="en-US" baseline="0" dirty="0"/>
          </a:p>
          <a:p>
            <a:r>
              <a:rPr lang="en-US" baseline="0" dirty="0"/>
              <a:t>This is evidenced in higher teen birth rates than the national average, along with the highest prevalence of repeat teen births, and the second highest rates of </a:t>
            </a:r>
            <a:r>
              <a:rPr lang="en-US" baseline="0" dirty="0" err="1"/>
              <a:t>sdexually</a:t>
            </a:r>
            <a:r>
              <a:rPr lang="en-US" baseline="0" dirty="0"/>
              <a:t> transmitted infections (STIs) compared to non-Hispanic Whites.</a:t>
            </a:r>
            <a:endParaRPr lang="en-US" dirty="0"/>
          </a:p>
        </p:txBody>
      </p:sp>
      <p:sp>
        <p:nvSpPr>
          <p:cNvPr id="4" name="Slide Number Placeholder 3"/>
          <p:cNvSpPr>
            <a:spLocks noGrp="1"/>
          </p:cNvSpPr>
          <p:nvPr>
            <p:ph type="sldNum" sz="quarter" idx="10"/>
          </p:nvPr>
        </p:nvSpPr>
        <p:spPr/>
        <p:txBody>
          <a:bodyPr/>
          <a:lstStyle/>
          <a:p>
            <a:fld id="{E74C0A50-8F52-495D-9F3C-8CE188B9D51D}" type="slidenum">
              <a:rPr lang="en-US" smtClean="0"/>
              <a:t>5</a:t>
            </a:fld>
            <a:endParaRPr lang="en-US"/>
          </a:p>
        </p:txBody>
      </p:sp>
    </p:spTree>
    <p:extLst>
      <p:ext uri="{BB962C8B-B14F-4D97-AF65-F5344CB8AC3E}">
        <p14:creationId xmlns:p14="http://schemas.microsoft.com/office/powerpoint/2010/main" val="397822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Very few evidence-based HIV, STI, and pregnancy prevention programs exist for early-adolescent AI/AN youth indicating a need to develop or adapt such programs </a:t>
            </a:r>
            <a:endParaRPr lang="en-US" dirty="0"/>
          </a:p>
          <a:p>
            <a:endParaRPr lang="en-US" dirty="0"/>
          </a:p>
          <a:p>
            <a:r>
              <a:rPr lang="en-US" dirty="0"/>
              <a:t>Through funding from CDC and ACF, our goal</a:t>
            </a:r>
            <a:r>
              <a:rPr lang="en-US" baseline="0" dirty="0"/>
              <a:t> has been to adapt and evaluate the effectiveness of an internet-based HIV/STI &amp; pregnancy prevention program for middle school-aged youth (12-14 years old) in Alaska, Arizona, and Pacific Northwest.</a:t>
            </a:r>
          </a:p>
          <a:p>
            <a:endParaRPr lang="en-US" baseline="0" dirty="0"/>
          </a:p>
          <a:p>
            <a:r>
              <a:rPr lang="en-US" baseline="0" dirty="0"/>
              <a:t>We adopted a community-based participatory research approach to equitably involve tribal communities and maximize their ownership in the development of </a:t>
            </a:r>
            <a:r>
              <a:rPr lang="en-US" baseline="0" dirty="0" err="1"/>
              <a:t>thi</a:t>
            </a:r>
            <a:r>
              <a:rPr lang="en-US" baseline="0" dirty="0"/>
              <a:t> program. </a:t>
            </a:r>
            <a:endParaRPr lang="en-US" dirty="0"/>
          </a:p>
        </p:txBody>
      </p:sp>
      <p:sp>
        <p:nvSpPr>
          <p:cNvPr id="4" name="Slide Number Placeholder 3"/>
          <p:cNvSpPr>
            <a:spLocks noGrp="1"/>
          </p:cNvSpPr>
          <p:nvPr>
            <p:ph type="sldNum" sz="quarter" idx="10"/>
          </p:nvPr>
        </p:nvSpPr>
        <p:spPr/>
        <p:txBody>
          <a:bodyPr/>
          <a:lstStyle/>
          <a:p>
            <a:fld id="{E74C0A50-8F52-495D-9F3C-8CE188B9D51D}" type="slidenum">
              <a:rPr lang="en-US" smtClean="0"/>
              <a:t>6</a:t>
            </a:fld>
            <a:endParaRPr lang="en-US"/>
          </a:p>
        </p:txBody>
      </p:sp>
    </p:spTree>
    <p:extLst>
      <p:ext uri="{BB962C8B-B14F-4D97-AF65-F5344CB8AC3E}">
        <p14:creationId xmlns:p14="http://schemas.microsoft.com/office/powerpoint/2010/main" val="132436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little background</a:t>
            </a:r>
            <a:r>
              <a:rPr lang="en-US" baseline="0" dirty="0"/>
              <a:t> on It’s Your Game…</a:t>
            </a:r>
          </a:p>
          <a:p>
            <a:endParaRPr lang="en-US" baseline="0" dirty="0"/>
          </a:p>
          <a:p>
            <a:r>
              <a:rPr lang="en-US" baseline="0" dirty="0"/>
              <a:t>Theory-based-in Social Cognitive theory and models of influence.</a:t>
            </a:r>
            <a:endParaRPr lang="en-US" dirty="0"/>
          </a:p>
        </p:txBody>
      </p:sp>
      <p:sp>
        <p:nvSpPr>
          <p:cNvPr id="4" name="Slide Number Placeholder 3"/>
          <p:cNvSpPr>
            <a:spLocks noGrp="1"/>
          </p:cNvSpPr>
          <p:nvPr>
            <p:ph type="sldNum" sz="quarter" idx="10"/>
          </p:nvPr>
        </p:nvSpPr>
        <p:spPr/>
        <p:txBody>
          <a:bodyPr/>
          <a:lstStyle/>
          <a:p>
            <a:fld id="{E74C0A50-8F52-495D-9F3C-8CE188B9D51D}" type="slidenum">
              <a:rPr lang="en-US" smtClean="0"/>
              <a:t>7</a:t>
            </a:fld>
            <a:endParaRPr lang="en-US"/>
          </a:p>
        </p:txBody>
      </p:sp>
    </p:spTree>
    <p:extLst>
      <p:ext uri="{BB962C8B-B14F-4D97-AF65-F5344CB8AC3E}">
        <p14:creationId xmlns:p14="http://schemas.microsoft.com/office/powerpoint/2010/main" val="29258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13-35</a:t>
            </a:r>
            <a:r>
              <a:rPr lang="en-US" baseline="0" dirty="0"/>
              <a:t> minute lessons comprising of healthy relationships, puberty and reproduction, HIV/STIs, pregnancy, refusal and communication skills, and contraception. </a:t>
            </a:r>
            <a:endParaRPr lang="en-US" dirty="0"/>
          </a:p>
        </p:txBody>
      </p:sp>
      <p:sp>
        <p:nvSpPr>
          <p:cNvPr id="4" name="Slide Number Placeholder 3"/>
          <p:cNvSpPr>
            <a:spLocks noGrp="1"/>
          </p:cNvSpPr>
          <p:nvPr>
            <p:ph type="sldNum" sz="quarter" idx="10"/>
          </p:nvPr>
        </p:nvSpPr>
        <p:spPr/>
        <p:txBody>
          <a:bodyPr/>
          <a:lstStyle/>
          <a:p>
            <a:fld id="{E74C0A50-8F52-495D-9F3C-8CE188B9D51D}" type="slidenum">
              <a:rPr lang="en-US" smtClean="0"/>
              <a:t>8</a:t>
            </a:fld>
            <a:endParaRPr lang="en-US"/>
          </a:p>
        </p:txBody>
      </p:sp>
    </p:spTree>
    <p:extLst>
      <p:ext uri="{BB962C8B-B14F-4D97-AF65-F5344CB8AC3E}">
        <p14:creationId xmlns:p14="http://schemas.microsoft.com/office/powerpoint/2010/main" val="121946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I of our process involved testing the original curriculum with Native youth and adult stakeholders across Alaska, Arizona, and the Pacific Northwest. </a:t>
            </a:r>
          </a:p>
          <a:p>
            <a:endParaRPr lang="en-US" dirty="0"/>
          </a:p>
          <a:p>
            <a:r>
              <a:rPr lang="en-US" dirty="0"/>
              <a:t>Each group ranked the program on a scale of usability measures to identify elements of the program that resonated with their tribal experience, as well as identify elements of the program that did not resonate with Native youth and adult community members. </a:t>
            </a:r>
          </a:p>
          <a:p>
            <a:r>
              <a:rPr lang="en-US" dirty="0"/>
              <a:t> </a:t>
            </a:r>
          </a:p>
        </p:txBody>
      </p:sp>
      <p:sp>
        <p:nvSpPr>
          <p:cNvPr id="4" name="Slide Number Placeholder 3"/>
          <p:cNvSpPr>
            <a:spLocks noGrp="1"/>
          </p:cNvSpPr>
          <p:nvPr>
            <p:ph type="sldNum" sz="quarter" idx="10"/>
          </p:nvPr>
        </p:nvSpPr>
        <p:spPr/>
        <p:txBody>
          <a:bodyPr/>
          <a:lstStyle/>
          <a:p>
            <a:fld id="{E481421D-EAE0-4E46-9A28-4C1A13995C28}" type="slidenum">
              <a:rPr lang="en-US" smtClean="0"/>
              <a:t>9</a:t>
            </a:fld>
            <a:endParaRPr lang="en-US"/>
          </a:p>
        </p:txBody>
      </p:sp>
    </p:spTree>
    <p:extLst>
      <p:ext uri="{BB962C8B-B14F-4D97-AF65-F5344CB8AC3E}">
        <p14:creationId xmlns:p14="http://schemas.microsoft.com/office/powerpoint/2010/main" val="110604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revised the conceptual framework of the program to better align with the personal values, environmental factors,</a:t>
            </a:r>
            <a:r>
              <a:rPr lang="en-US" baseline="0" dirty="0"/>
              <a:t> and behavioral influences of Native youth.</a:t>
            </a:r>
          </a:p>
          <a:p>
            <a:endParaRPr lang="en-US" baseline="0" dirty="0"/>
          </a:p>
          <a:p>
            <a:r>
              <a:rPr lang="en-US" baseline="0" dirty="0"/>
              <a:t>We used </a:t>
            </a:r>
            <a:r>
              <a:rPr lang="en-US" baseline="0" dirty="0" err="1"/>
              <a:t>Resnicow’s</a:t>
            </a:r>
            <a:r>
              <a:rPr lang="en-US" baseline="0" dirty="0"/>
              <a:t> research to prioritize surface and deep cultural adaptations. For example, surface cultural changes were made to things like clothing, location, music, and our logo. While deep cultural </a:t>
            </a:r>
            <a:r>
              <a:rPr lang="en-US" baseline="0" dirty="0" err="1"/>
              <a:t>chnages</a:t>
            </a:r>
            <a:r>
              <a:rPr lang="en-US" baseline="0" dirty="0"/>
              <a:t> involved changes to cultural values, beliefs, environmental and psychological forces that influence sexual health behaviors.</a:t>
            </a:r>
          </a:p>
          <a:p>
            <a:endParaRPr lang="en-US" baseline="0" dirty="0"/>
          </a:p>
          <a:p>
            <a:r>
              <a:rPr lang="en-US" baseline="0" dirty="0"/>
              <a:t>Both youth and parents brought up the need for better education on dating violence and healthy relationships. They also brought up topics like sex </a:t>
            </a:r>
            <a:r>
              <a:rPr lang="en-US" baseline="0" dirty="0" err="1"/>
              <a:t>hapeening</a:t>
            </a:r>
            <a:r>
              <a:rPr lang="en-US" baseline="0" dirty="0"/>
              <a:t> in places where drugs and alcohol were present. They also wanted the program to address mental health, which is an ever growing concern, as suicide rates in AI/AN communities are high.</a:t>
            </a:r>
          </a:p>
          <a:p>
            <a:endParaRPr lang="en-US" baseline="0" dirty="0"/>
          </a:p>
          <a:p>
            <a:r>
              <a:rPr lang="en-US" baseline="0" dirty="0"/>
              <a:t>Throughout the adaptation process we used intervention Mapping, a stepped framework for developing evidence-based health promotion programs.</a:t>
            </a:r>
            <a:endParaRPr lang="en-US" dirty="0"/>
          </a:p>
        </p:txBody>
      </p:sp>
      <p:sp>
        <p:nvSpPr>
          <p:cNvPr id="4" name="Slide Number Placeholder 3"/>
          <p:cNvSpPr>
            <a:spLocks noGrp="1"/>
          </p:cNvSpPr>
          <p:nvPr>
            <p:ph type="sldNum" sz="quarter" idx="10"/>
          </p:nvPr>
        </p:nvSpPr>
        <p:spPr/>
        <p:txBody>
          <a:bodyPr/>
          <a:lstStyle/>
          <a:p>
            <a:fld id="{E74C0A50-8F52-495D-9F3C-8CE188B9D51D}" type="slidenum">
              <a:rPr lang="en-US" smtClean="0"/>
              <a:t>10</a:t>
            </a:fld>
            <a:endParaRPr lang="en-US"/>
          </a:p>
        </p:txBody>
      </p:sp>
    </p:spTree>
    <p:extLst>
      <p:ext uri="{BB962C8B-B14F-4D97-AF65-F5344CB8AC3E}">
        <p14:creationId xmlns:p14="http://schemas.microsoft.com/office/powerpoint/2010/main" val="2830638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product is</a:t>
            </a:r>
            <a:r>
              <a:rPr lang="en-US" baseline="0" dirty="0"/>
              <a:t> the Native It’s Your Game program, which includes 13 internet-based lessons, each lasting 30-35 minutes. The lessons include a mix of videos, interactive activities, quizzes, animation, and journal activities.</a:t>
            </a:r>
          </a:p>
          <a:p>
            <a:endParaRPr lang="en-US" baseline="0" dirty="0"/>
          </a:p>
          <a:p>
            <a:pPr defTabSz="933167">
              <a:defRPr/>
            </a:pPr>
            <a:r>
              <a:rPr lang="en-US" baseline="0" dirty="0"/>
              <a:t>Lessons covers healthy relationships, puberty and reproduction, HIV/STIs, pregnancy, refusal and communication skills, and contraception. </a:t>
            </a:r>
            <a:endParaRPr lang="en-US" dirty="0"/>
          </a:p>
          <a:p>
            <a:endParaRPr lang="en-US" dirty="0"/>
          </a:p>
        </p:txBody>
      </p:sp>
      <p:sp>
        <p:nvSpPr>
          <p:cNvPr id="4" name="Slide Number Placeholder 3"/>
          <p:cNvSpPr>
            <a:spLocks noGrp="1"/>
          </p:cNvSpPr>
          <p:nvPr>
            <p:ph type="sldNum" sz="quarter" idx="10"/>
          </p:nvPr>
        </p:nvSpPr>
        <p:spPr/>
        <p:txBody>
          <a:bodyPr/>
          <a:lstStyle/>
          <a:p>
            <a:fld id="{E74C0A50-8F52-495D-9F3C-8CE188B9D51D}" type="slidenum">
              <a:rPr lang="en-US" smtClean="0"/>
              <a:t>11</a:t>
            </a:fld>
            <a:endParaRPr lang="en-US"/>
          </a:p>
        </p:txBody>
      </p:sp>
    </p:spTree>
    <p:extLst>
      <p:ext uri="{BB962C8B-B14F-4D97-AF65-F5344CB8AC3E}">
        <p14:creationId xmlns:p14="http://schemas.microsoft.com/office/powerpoint/2010/main" val="3863202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CFD0E44-73C9-4B16-8132-876C7084E1E0}" type="datetime1">
              <a:rPr lang="en-US" smtClean="0"/>
              <a:t>7/26/2019</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6D0C0D7-EFA7-49B8-93BC-548441FAC11C}"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CABA7E-A3EF-4FE4-A358-5324910C4AA7}" type="datetime1">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C0D7-EFA7-49B8-93BC-548441FAC1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B0004-AF71-455D-99BB-CC35BEA3C5DF}" type="datetime1">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6D0C0D7-EFA7-49B8-93BC-548441FAC11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097280"/>
          </a:xfrm>
        </p:spPr>
        <p:txBody>
          <a:bodyPr/>
          <a:lstStyle/>
          <a:p>
            <a:r>
              <a:rPr lang="en-US"/>
              <a:t>Click to edit Master title style</a:t>
            </a:r>
          </a:p>
        </p:txBody>
      </p:sp>
      <p:sp>
        <p:nvSpPr>
          <p:cNvPr id="3" name="Text Placeholder 2"/>
          <p:cNvSpPr>
            <a:spLocks noGrp="1"/>
          </p:cNvSpPr>
          <p:nvPr>
            <p:ph type="body" sz="half" idx="1"/>
          </p:nvPr>
        </p:nvSpPr>
        <p:spPr>
          <a:xfrm>
            <a:off x="4648200" y="1676400"/>
            <a:ext cx="4191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1676400"/>
            <a:ext cx="3810000" cy="2057400"/>
          </a:xfrm>
        </p:spPr>
        <p:txBody>
          <a:bodyPr/>
          <a:lstStyle/>
          <a:p>
            <a:pPr lvl="0"/>
            <a:r>
              <a:rPr lang="en-US" dirty="0"/>
              <a:t>Click to edit Master text styles</a:t>
            </a:r>
          </a:p>
        </p:txBody>
      </p:sp>
      <p:sp>
        <p:nvSpPr>
          <p:cNvPr id="5" name="Content Placeholder 4"/>
          <p:cNvSpPr>
            <a:spLocks noGrp="1"/>
          </p:cNvSpPr>
          <p:nvPr>
            <p:ph sz="quarter" idx="3"/>
          </p:nvPr>
        </p:nvSpPr>
        <p:spPr>
          <a:xfrm>
            <a:off x="609600" y="3962400"/>
            <a:ext cx="3810000" cy="2057400"/>
          </a:xfrm>
        </p:spPr>
        <p:txBody>
          <a:bodyPr/>
          <a:lstStyle/>
          <a:p>
            <a:pPr lvl="0"/>
            <a:r>
              <a:rPr lang="en-US" dirty="0"/>
              <a:t>Click to edit Master text styles</a:t>
            </a:r>
          </a:p>
        </p:txBody>
      </p:sp>
      <p:sp>
        <p:nvSpPr>
          <p:cNvPr id="6" name="Date Placeholder 9"/>
          <p:cNvSpPr>
            <a:spLocks noGrp="1"/>
          </p:cNvSpPr>
          <p:nvPr>
            <p:ph type="dt" sz="half" idx="10"/>
          </p:nvPr>
        </p:nvSpPr>
        <p:spPr>
          <a:xfrm>
            <a:off x="6172200" y="6248400"/>
            <a:ext cx="2667000" cy="365125"/>
          </a:xfrm>
        </p:spPr>
        <p:txBody>
          <a:bodyPr/>
          <a:lstStyle>
            <a:lvl1pPr>
              <a:defRPr/>
            </a:lvl1pPr>
          </a:lstStyle>
          <a:p>
            <a:pPr>
              <a:defRPr/>
            </a:pPr>
            <a:fld id="{63427604-B6C6-4DBC-9ABF-8EBDAFCE87F7}" type="datetime1">
              <a:rPr lang="en-US" smtClean="0">
                <a:solidFill>
                  <a:srgbClr val="775F55"/>
                </a:solidFill>
              </a:rPr>
              <a:t>7/26/2019</a:t>
            </a:fld>
            <a:endParaRPr lang="en-US">
              <a:solidFill>
                <a:srgbClr val="775F55"/>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8" name="Slide Number Placeholder 17"/>
          <p:cNvSpPr>
            <a:spLocks noGrp="1"/>
          </p:cNvSpPr>
          <p:nvPr>
            <p:ph type="sldNum" sz="quarter" idx="12"/>
          </p:nvPr>
        </p:nvSpPr>
        <p:spPr/>
        <p:txBody>
          <a:bodyPr/>
          <a:lstStyle>
            <a:lvl1pPr>
              <a:defRPr/>
            </a:lvl1pPr>
          </a:lstStyle>
          <a:p>
            <a:pPr>
              <a:defRPr/>
            </a:pPr>
            <a:fld id="{69EBD6BA-DD57-443B-ABF7-A1A9A18DE94E}" type="slidenum">
              <a:rPr lang="en-US"/>
              <a:pPr>
                <a:defRPr/>
              </a:pPr>
              <a:t>‹#›</a:t>
            </a:fld>
            <a:endParaRPr lang="en-US"/>
          </a:p>
        </p:txBody>
      </p:sp>
    </p:spTree>
    <p:extLst>
      <p:ext uri="{BB962C8B-B14F-4D97-AF65-F5344CB8AC3E}">
        <p14:creationId xmlns:p14="http://schemas.microsoft.com/office/powerpoint/2010/main" val="286281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4F9A19-5FD9-4148-B2E2-A9A4C4CD34FA}" type="datetime1">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C0D7-EFA7-49B8-93BC-548441FAC11C}"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2653FD7-5D2B-456B-B27B-F9EF3C0DDD0F}" type="datetime1">
              <a:rPr lang="en-US" smtClean="0"/>
              <a:t>7/26/2019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6D0C0D7-EFA7-49B8-93BC-548441FAC11C}"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93645F-A4D5-408A-846C-574BE56BBC4F}" type="datetime1">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C0D7-EFA7-49B8-93BC-548441FAC11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F47763-B2F6-4F5C-9DB1-CCCBD90C040D}" type="datetime1">
              <a:rPr lang="en-US" smtClean="0"/>
              <a:t>7/26/2019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0C0D7-EFA7-49B8-93BC-548441FAC11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AFF734-0171-42F1-9708-905ECCFCFD01}" type="datetime1">
              <a:rPr lang="en-US" smtClean="0"/>
              <a:t>7/26/2019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0C0D7-EFA7-49B8-93BC-548441FAC11C}"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89DB7A3-839A-41D3-985A-02C36E9D0339}" type="datetime1">
              <a:rPr lang="en-US" smtClean="0"/>
              <a:t>7/26/2019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0C0D7-EFA7-49B8-93BC-548441FAC1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6BE621-E34C-4048-B411-DDACD2311ACC}" type="datetime1">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6D0C0D7-EFA7-49B8-93BC-548441FAC11C}"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592FF9-70B1-4FFB-A569-B13FC4E1A38E}" type="datetime1">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C0D7-EFA7-49B8-93BC-548441FAC11C}"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9E85D3B-758E-414A-9291-34657657ED28}" type="datetime1">
              <a:rPr lang="en-US" smtClean="0"/>
              <a:t>7/26/2019</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6D0C0D7-EFA7-49B8-93BC-548441FAC1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jpeg"/><Relationship Id="rId18" Type="http://schemas.openxmlformats.org/officeDocument/2006/relationships/image" Target="../media/image66.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jpeg"/><Relationship Id="rId17" Type="http://schemas.openxmlformats.org/officeDocument/2006/relationships/image" Target="../media/image65.jpeg"/><Relationship Id="rId2" Type="http://schemas.openxmlformats.org/officeDocument/2006/relationships/notesSlide" Target="../notesSlides/notesSlide22.xml"/><Relationship Id="rId16"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5" Type="http://schemas.openxmlformats.org/officeDocument/2006/relationships/image" Target="../media/image63.jpeg"/><Relationship Id="rId10" Type="http://schemas.openxmlformats.org/officeDocument/2006/relationships/image" Target="../media/image58.jpeg"/><Relationship Id="rId19" Type="http://schemas.openxmlformats.org/officeDocument/2006/relationships/image" Target="../media/image67.jpeg"/><Relationship Id="rId4" Type="http://schemas.openxmlformats.org/officeDocument/2006/relationships/image" Target="../media/image52.jpeg"/><Relationship Id="rId9" Type="http://schemas.openxmlformats.org/officeDocument/2006/relationships/image" Target="../media/image57.jpeg"/><Relationship Id="rId14" Type="http://schemas.openxmlformats.org/officeDocument/2006/relationships/image" Target="../media/image62.jpeg"/></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hyperlink" Target="mailto:gwenda.gorman@itcaonline.com" TargetMode="External"/><Relationship Id="rId7" Type="http://schemas.openxmlformats.org/officeDocument/2006/relationships/hyperlink" Target="mailto:chrystial.c.correa@uth.tmc.edu"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mailto:Christine.Markham@uth.tmc.edu" TargetMode="External"/><Relationship Id="rId11" Type="http://schemas.openxmlformats.org/officeDocument/2006/relationships/image" Target="../media/image71.png"/><Relationship Id="rId5" Type="http://schemas.openxmlformats.org/officeDocument/2006/relationships/hyperlink" Target="mailto:Ross.Shegog@uth.tmc.edu" TargetMode="External"/><Relationship Id="rId10" Type="http://schemas.openxmlformats.org/officeDocument/2006/relationships/image" Target="../media/image70.png"/><Relationship Id="rId4" Type="http://schemas.openxmlformats.org/officeDocument/2006/relationships/hyperlink" Target="mailto:jjwilliamson@anthc.org" TargetMode="External"/><Relationship Id="rId9" Type="http://schemas.openxmlformats.org/officeDocument/2006/relationships/image" Target="../media/image69.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gif"/><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www.cdc.gov/mmwr/preview/mmwrhtml/mm6213a4.htm?s_cid=mm6213a4_w"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1400" dirty="0"/>
              <a:t>ALASKA NATIVE TRIBAL HEALTH CONSORTIUM</a:t>
            </a:r>
          </a:p>
          <a:p>
            <a:br>
              <a:rPr lang="en-US" sz="1400" dirty="0"/>
            </a:br>
            <a:r>
              <a:rPr lang="en-US" sz="1400" dirty="0"/>
              <a:t>INTER TRIBAL COUNCIL OF ARIZONA, INC.</a:t>
            </a:r>
          </a:p>
          <a:p>
            <a:br>
              <a:rPr lang="en-US" sz="1400" dirty="0"/>
            </a:br>
            <a:r>
              <a:rPr lang="en-US" sz="1400" dirty="0"/>
              <a:t>NORTHWEST</a:t>
            </a:r>
          </a:p>
          <a:p>
            <a:r>
              <a:rPr lang="en-US" sz="1400" dirty="0"/>
              <a:t>PORTLAND AREA INDIAN HEALTH BOARD</a:t>
            </a:r>
          </a:p>
          <a:p>
            <a:br>
              <a:rPr lang="en-US" sz="1400" dirty="0"/>
            </a:br>
            <a:r>
              <a:rPr lang="en-US" sz="1400" dirty="0"/>
              <a:t>UNIVERSITY OF TEXAS PREVENTION RESEARCH CENTER</a:t>
            </a:r>
          </a:p>
        </p:txBody>
      </p:sp>
      <p:sp>
        <p:nvSpPr>
          <p:cNvPr id="2" name="Title 1"/>
          <p:cNvSpPr>
            <a:spLocks noGrp="1"/>
          </p:cNvSpPr>
          <p:nvPr>
            <p:ph type="title"/>
          </p:nvPr>
        </p:nvSpPr>
        <p:spPr>
          <a:xfrm>
            <a:off x="457200" y="1219200"/>
            <a:ext cx="6324600" cy="2590800"/>
          </a:xfrm>
        </p:spPr>
        <p:txBody>
          <a:bodyPr/>
          <a:lstStyle/>
          <a:p>
            <a:pPr algn="ctr"/>
            <a:br>
              <a:rPr lang="en-US" sz="2800" cap="none" dirty="0"/>
            </a:br>
            <a:br>
              <a:rPr lang="en-US" sz="2800" cap="none" dirty="0"/>
            </a:br>
            <a:br>
              <a:rPr lang="en-US" sz="2800" cap="none" dirty="0"/>
            </a:br>
            <a:br>
              <a:rPr lang="en-US" sz="2800" cap="none" dirty="0"/>
            </a:br>
            <a:br>
              <a:rPr lang="en-US" sz="2800" cap="none" dirty="0"/>
            </a:br>
            <a:br>
              <a:rPr lang="en-US" sz="2800" cap="none" dirty="0"/>
            </a:br>
            <a:br>
              <a:rPr lang="en-US" sz="2800" cap="none" dirty="0"/>
            </a:br>
            <a:r>
              <a:rPr lang="en-US" sz="3200" cap="none" dirty="0"/>
              <a:t>Native It’s Your Game: </a:t>
            </a:r>
            <a:br>
              <a:rPr lang="en-US" sz="3200" cap="none" dirty="0"/>
            </a:br>
            <a:r>
              <a:rPr lang="en-US" sz="3200" cap="none" dirty="0"/>
              <a:t>A Multimedia Sexual Health Program for American Indian/Alaska Native Youth</a:t>
            </a:r>
            <a:br>
              <a:rPr lang="en-US" sz="2800" cap="none" dirty="0"/>
            </a:br>
            <a:br>
              <a:rPr lang="en-US" sz="2800" cap="none" dirty="0"/>
            </a:br>
            <a:r>
              <a:rPr lang="en-US" sz="1400" cap="none" dirty="0"/>
              <a:t>Funded by Administration of Families and Children and Centers for Disease Control</a:t>
            </a:r>
            <a:br>
              <a:rPr lang="en-US" sz="1400" cap="none" dirty="0"/>
            </a:b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105400"/>
            <a:ext cx="1981200" cy="1381180"/>
          </a:xfrm>
          <a:prstGeom prst="rect">
            <a:avLst/>
          </a:prstGeom>
        </p:spPr>
      </p:pic>
      <p:sp>
        <p:nvSpPr>
          <p:cNvPr id="5" name="Slide Number Placeholder 4"/>
          <p:cNvSpPr>
            <a:spLocks noGrp="1"/>
          </p:cNvSpPr>
          <p:nvPr>
            <p:ph type="sldNum" sz="quarter" idx="11"/>
          </p:nvPr>
        </p:nvSpPr>
        <p:spPr/>
        <p:txBody>
          <a:bodyPr/>
          <a:lstStyle/>
          <a:p>
            <a:fld id="{66D0C0D7-EFA7-49B8-93BC-548441FAC11C}" type="slidenum">
              <a:rPr lang="en-US" smtClean="0"/>
              <a:t>1</a:t>
            </a:fld>
            <a:endParaRPr lang="en-US"/>
          </a:p>
        </p:txBody>
      </p:sp>
    </p:spTree>
    <p:extLst>
      <p:ext uri="{BB962C8B-B14F-4D97-AF65-F5344CB8AC3E}">
        <p14:creationId xmlns:p14="http://schemas.microsoft.com/office/powerpoint/2010/main" val="549493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Adaptation strategy</a:t>
            </a:r>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quarter" idx="2"/>
          </p:nvPr>
        </p:nvSpPr>
        <p:spPr/>
        <p:txBody>
          <a:bodyPr/>
          <a:lstStyle/>
          <a:p>
            <a:endParaRPr lang="en-US" dirty="0"/>
          </a:p>
        </p:txBody>
      </p:sp>
      <p:sp>
        <p:nvSpPr>
          <p:cNvPr id="5" name="Content Placeholder 4"/>
          <p:cNvSpPr>
            <a:spLocks noGrp="1"/>
          </p:cNvSpPr>
          <p:nvPr>
            <p:ph sz="quarter" idx="3"/>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50616"/>
            <a:ext cx="8839200" cy="50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69EBD6BA-DD57-443B-ABF7-A1A9A18DE94E}" type="slidenum">
              <a:rPr lang="en-US" smtClean="0"/>
              <a:pPr>
                <a:defRPr/>
              </a:pPr>
              <a:t>10</a:t>
            </a:fld>
            <a:endParaRPr lang="en-US"/>
          </a:p>
        </p:txBody>
      </p:sp>
    </p:spTree>
    <p:extLst>
      <p:ext uri="{BB962C8B-B14F-4D97-AF65-F5344CB8AC3E}">
        <p14:creationId xmlns:p14="http://schemas.microsoft.com/office/powerpoint/2010/main" val="593330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76200"/>
            <a:ext cx="8888413"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D0C0D7-EFA7-49B8-93BC-548441FAC11C}" type="slidenum">
              <a:rPr lang="en-US" smtClean="0"/>
              <a:t>11</a:t>
            </a:fld>
            <a:endParaRPr lang="en-US"/>
          </a:p>
        </p:txBody>
      </p:sp>
    </p:spTree>
    <p:extLst>
      <p:ext uri="{BB962C8B-B14F-4D97-AF65-F5344CB8AC3E}">
        <p14:creationId xmlns:p14="http://schemas.microsoft.com/office/powerpoint/2010/main" val="383690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srcRect l="11945" r="23977"/>
          <a:stretch/>
        </p:blipFill>
        <p:spPr>
          <a:xfrm>
            <a:off x="2456191" y="2258513"/>
            <a:ext cx="1230104" cy="1253998"/>
          </a:xfrm>
          <a:prstGeom prst="rect">
            <a:avLst/>
          </a:prstGeom>
        </p:spPr>
      </p:pic>
      <p:pic>
        <p:nvPicPr>
          <p:cNvPr id="6" name="Picture 5"/>
          <p:cNvPicPr/>
          <p:nvPr/>
        </p:nvPicPr>
        <p:blipFill>
          <a:blip r:embed="rId4" cstate="print"/>
          <a:stretch>
            <a:fillRect/>
          </a:stretch>
        </p:blipFill>
        <p:spPr>
          <a:xfrm>
            <a:off x="6705600" y="2313677"/>
            <a:ext cx="1955137" cy="1319060"/>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rcRect b="15034"/>
          <a:stretch>
            <a:fillRect/>
          </a:stretch>
        </p:blipFill>
        <p:spPr bwMode="auto">
          <a:xfrm>
            <a:off x="6736080" y="4413538"/>
            <a:ext cx="1955137" cy="1500430"/>
          </a:xfrm>
          <a:prstGeom prst="rect">
            <a:avLst/>
          </a:prstGeom>
          <a:noFill/>
          <a:ln>
            <a:noFill/>
          </a:ln>
        </p:spPr>
      </p:pic>
      <p:pic>
        <p:nvPicPr>
          <p:cNvPr id="8" name="Picture 7"/>
          <p:cNvPicPr/>
          <p:nvPr/>
        </p:nvPicPr>
        <p:blipFill>
          <a:blip r:embed="rId6" cstate="print"/>
          <a:stretch>
            <a:fillRect/>
          </a:stretch>
        </p:blipFill>
        <p:spPr>
          <a:xfrm>
            <a:off x="4082128" y="2313677"/>
            <a:ext cx="1937672" cy="1319060"/>
          </a:xfrm>
          <a:prstGeom prst="rect">
            <a:avLst/>
          </a:prstGeom>
        </p:spPr>
      </p:pic>
      <p:pic>
        <p:nvPicPr>
          <p:cNvPr id="9" name="Picture 8"/>
          <p:cNvPicPr/>
          <p:nvPr/>
        </p:nvPicPr>
        <p:blipFill rotWithShape="1">
          <a:blip r:embed="rId7" cstate="print"/>
          <a:srcRect l="2966" r="2119"/>
          <a:stretch/>
        </p:blipFill>
        <p:spPr>
          <a:xfrm>
            <a:off x="4082475" y="4103396"/>
            <a:ext cx="2100943" cy="2202975"/>
          </a:xfrm>
          <a:prstGeom prst="rect">
            <a:avLst/>
          </a:prstGeom>
        </p:spPr>
      </p:pic>
      <p:pic>
        <p:nvPicPr>
          <p:cNvPr id="1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5977" t="12245" r="40430" b="10204"/>
          <a:stretch/>
        </p:blipFill>
        <p:spPr bwMode="auto">
          <a:xfrm>
            <a:off x="2438400" y="4385415"/>
            <a:ext cx="1262763" cy="163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descr="ItsYourGameTechLogo-final.png"/>
          <p:cNvPicPr>
            <a:picLocks noChangeAspect="1"/>
          </p:cNvPicPr>
          <p:nvPr/>
        </p:nvPicPr>
        <p:blipFill>
          <a:blip r:embed="rId9" cstate="screen">
            <a:clrChange>
              <a:clrFrom>
                <a:srgbClr val="FFFFFF"/>
              </a:clrFrom>
              <a:clrTo>
                <a:srgbClr val="FFFFFF">
                  <a:alpha val="0"/>
                </a:srgbClr>
              </a:clrTo>
            </a:clrChange>
          </a:blip>
          <a:stretch>
            <a:fillRect/>
          </a:stretch>
        </p:blipFill>
        <p:spPr>
          <a:xfrm>
            <a:off x="104533" y="2209800"/>
            <a:ext cx="2028122" cy="1526815"/>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140" y="4495800"/>
            <a:ext cx="2034255" cy="1418168"/>
          </a:xfrm>
          <a:prstGeom prst="rect">
            <a:avLst/>
          </a:prstGeom>
        </p:spPr>
      </p:pic>
      <p:sp>
        <p:nvSpPr>
          <p:cNvPr id="11" name="Title 2"/>
          <p:cNvSpPr>
            <a:spLocks noGrp="1"/>
          </p:cNvSpPr>
          <p:nvPr>
            <p:ph type="title"/>
          </p:nvPr>
        </p:nvSpPr>
        <p:spPr>
          <a:xfrm>
            <a:off x="381000" y="355847"/>
            <a:ext cx="8381260" cy="1054394"/>
          </a:xfrm>
        </p:spPr>
        <p:txBody>
          <a:bodyPr/>
          <a:lstStyle/>
          <a:p>
            <a:r>
              <a:rPr lang="en-US" dirty="0"/>
              <a:t>Surface level changes</a:t>
            </a:r>
          </a:p>
        </p:txBody>
      </p:sp>
      <p:sp>
        <p:nvSpPr>
          <p:cNvPr id="2" name="Slide Number Placeholder 1"/>
          <p:cNvSpPr>
            <a:spLocks noGrp="1"/>
          </p:cNvSpPr>
          <p:nvPr>
            <p:ph type="sldNum" sz="quarter" idx="12"/>
          </p:nvPr>
        </p:nvSpPr>
        <p:spPr/>
        <p:txBody>
          <a:bodyPr/>
          <a:lstStyle/>
          <a:p>
            <a:fld id="{66D0C0D7-EFA7-49B8-93BC-548441FAC11C}" type="slidenum">
              <a:rPr lang="en-US" smtClean="0"/>
              <a:t>12</a:t>
            </a:fld>
            <a:endParaRPr lang="en-US"/>
          </a:p>
        </p:txBody>
      </p:sp>
    </p:spTree>
    <p:extLst>
      <p:ext uri="{BB962C8B-B14F-4D97-AF65-F5344CB8AC3E}">
        <p14:creationId xmlns:p14="http://schemas.microsoft.com/office/powerpoint/2010/main" val="82409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828800"/>
            <a:ext cx="3287288" cy="246803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2664"/>
          <a:stretch/>
        </p:blipFill>
        <p:spPr>
          <a:xfrm>
            <a:off x="685800" y="4419600"/>
            <a:ext cx="3287288" cy="2153248"/>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6042" r="6855"/>
          <a:stretch/>
        </p:blipFill>
        <p:spPr>
          <a:xfrm>
            <a:off x="4648200" y="1828800"/>
            <a:ext cx="3820886" cy="2468032"/>
          </a:xfrm>
          <a:prstGeom prst="rect">
            <a:avLst/>
          </a:prstGeom>
        </p:spPr>
      </p:pic>
      <p:pic>
        <p:nvPicPr>
          <p:cNvPr id="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012" t="29886" r="43552" b="34717"/>
          <a:stretch/>
        </p:blipFill>
        <p:spPr bwMode="auto">
          <a:xfrm>
            <a:off x="4634988" y="4402667"/>
            <a:ext cx="3834098" cy="215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a:spLocks noGrp="1"/>
          </p:cNvSpPr>
          <p:nvPr>
            <p:ph type="title"/>
          </p:nvPr>
        </p:nvSpPr>
        <p:spPr>
          <a:xfrm>
            <a:off x="381000" y="355847"/>
            <a:ext cx="8381260" cy="1054394"/>
          </a:xfrm>
        </p:spPr>
        <p:txBody>
          <a:bodyPr/>
          <a:lstStyle/>
          <a:p>
            <a:r>
              <a:rPr lang="en-US" dirty="0"/>
              <a:t>Tribal Elders &amp; native health expert</a:t>
            </a:r>
          </a:p>
        </p:txBody>
      </p:sp>
      <p:sp>
        <p:nvSpPr>
          <p:cNvPr id="2" name="Slide Number Placeholder 1"/>
          <p:cNvSpPr>
            <a:spLocks noGrp="1"/>
          </p:cNvSpPr>
          <p:nvPr>
            <p:ph type="sldNum" sz="quarter" idx="12"/>
          </p:nvPr>
        </p:nvSpPr>
        <p:spPr/>
        <p:txBody>
          <a:bodyPr/>
          <a:lstStyle/>
          <a:p>
            <a:fld id="{66D0C0D7-EFA7-49B8-93BC-548441FAC11C}" type="slidenum">
              <a:rPr lang="en-US" smtClean="0"/>
              <a:t>13</a:t>
            </a:fld>
            <a:endParaRPr lang="en-US"/>
          </a:p>
        </p:txBody>
      </p:sp>
      <p:sp>
        <p:nvSpPr>
          <p:cNvPr id="4" name="Footer Placeholder 3"/>
          <p:cNvSpPr>
            <a:spLocks noGrp="1"/>
          </p:cNvSpPr>
          <p:nvPr>
            <p:ph type="ftr" sz="quarter" idx="11"/>
          </p:nvPr>
        </p:nvSpPr>
        <p:spPr>
          <a:xfrm>
            <a:off x="2057400" y="6572849"/>
            <a:ext cx="4942312" cy="285152"/>
          </a:xfrm>
        </p:spPr>
        <p:txBody>
          <a:bodyPr/>
          <a:lstStyle/>
          <a:p>
            <a:r>
              <a:rPr lang="en-US" dirty="0"/>
              <a:t>Figures 6-9-Screenshots from Native IYG Lessons, NPAIHB</a:t>
            </a:r>
          </a:p>
        </p:txBody>
      </p:sp>
    </p:spTree>
    <p:extLst>
      <p:ext uri="{BB962C8B-B14F-4D97-AF65-F5344CB8AC3E}">
        <p14:creationId xmlns:p14="http://schemas.microsoft.com/office/powerpoint/2010/main" val="72942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stretch>
            <a:fillRect/>
          </a:stretch>
        </p:blipFill>
        <p:spPr>
          <a:xfrm>
            <a:off x="152400" y="1661160"/>
            <a:ext cx="8839200" cy="5044440"/>
          </a:xfrm>
          <a:prstGeom prst="rect">
            <a:avLst/>
          </a:prstGeom>
        </p:spPr>
      </p:pic>
      <p:sp>
        <p:nvSpPr>
          <p:cNvPr id="3" name="Title 2"/>
          <p:cNvSpPr>
            <a:spLocks noGrp="1"/>
          </p:cNvSpPr>
          <p:nvPr>
            <p:ph type="title"/>
          </p:nvPr>
        </p:nvSpPr>
        <p:spPr>
          <a:xfrm>
            <a:off x="381000" y="355847"/>
            <a:ext cx="8381260" cy="1054394"/>
          </a:xfrm>
        </p:spPr>
        <p:txBody>
          <a:bodyPr/>
          <a:lstStyle/>
          <a:p>
            <a:r>
              <a:rPr lang="en-US" dirty="0"/>
              <a:t>Cultural adaptations</a:t>
            </a:r>
          </a:p>
        </p:txBody>
      </p:sp>
      <p:sp>
        <p:nvSpPr>
          <p:cNvPr id="2" name="Slide Number Placeholder 1"/>
          <p:cNvSpPr>
            <a:spLocks noGrp="1"/>
          </p:cNvSpPr>
          <p:nvPr>
            <p:ph type="sldNum" sz="quarter" idx="12"/>
          </p:nvPr>
        </p:nvSpPr>
        <p:spPr/>
        <p:txBody>
          <a:bodyPr/>
          <a:lstStyle/>
          <a:p>
            <a:fld id="{66D0C0D7-EFA7-49B8-93BC-548441FAC11C}" type="slidenum">
              <a:rPr lang="en-US" smtClean="0"/>
              <a:t>14</a:t>
            </a:fld>
            <a:endParaRPr lang="en-US"/>
          </a:p>
        </p:txBody>
      </p:sp>
    </p:spTree>
    <p:extLst>
      <p:ext uri="{BB962C8B-B14F-4D97-AF65-F5344CB8AC3E}">
        <p14:creationId xmlns:p14="http://schemas.microsoft.com/office/powerpoint/2010/main" val="386916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Content Placeholder 9"/>
          <p:cNvPicPr>
            <a:picLocks noGrp="1"/>
          </p:cNvPicPr>
          <p:nvPr>
            <p:ph sz="quarter" idx="1"/>
          </p:nvPr>
        </p:nvPicPr>
        <p:blipFill>
          <a:blip r:embed="rId3" cstate="print"/>
          <a:stretch>
            <a:fillRect/>
          </a:stretch>
        </p:blipFill>
        <p:spPr>
          <a:xfrm>
            <a:off x="304800" y="4459173"/>
            <a:ext cx="2163742" cy="1776769"/>
          </a:xfrm>
          <a:prstGeom prst="rect">
            <a:avLst/>
          </a:prstGeom>
        </p:spPr>
      </p:pic>
      <p:pic>
        <p:nvPicPr>
          <p:cNvPr id="12" name="Picture 11" descr="ItsYourGameTechLogo-final.png"/>
          <p:cNvPicPr>
            <a:picLocks noChangeAspect="1"/>
          </p:cNvPicPr>
          <p:nvPr/>
        </p:nvPicPr>
        <p:blipFill>
          <a:blip r:embed="rId4" cstate="screen">
            <a:clrChange>
              <a:clrFrom>
                <a:srgbClr val="FFFFFF"/>
              </a:clrFrom>
              <a:clrTo>
                <a:srgbClr val="FFFFFF">
                  <a:alpha val="0"/>
                </a:srgbClr>
              </a:clrTo>
            </a:clrChange>
          </a:blip>
          <a:stretch>
            <a:fillRect/>
          </a:stretch>
        </p:blipFill>
        <p:spPr>
          <a:xfrm>
            <a:off x="352509" y="2041781"/>
            <a:ext cx="1981973" cy="149207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1962456"/>
            <a:ext cx="2367837" cy="1650722"/>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3378" r="12177" b="25926"/>
          <a:stretch/>
        </p:blipFill>
        <p:spPr>
          <a:xfrm>
            <a:off x="5973560" y="4133645"/>
            <a:ext cx="2623804" cy="2184394"/>
          </a:xfrm>
          <a:prstGeom prst="rect">
            <a:avLst/>
          </a:prstGeom>
        </p:spPr>
      </p:pic>
      <p:pic>
        <p:nvPicPr>
          <p:cNvPr id="1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2110" t="11496" r="44496" b="43100"/>
          <a:stretch/>
        </p:blipFill>
        <p:spPr bwMode="auto">
          <a:xfrm>
            <a:off x="3124200" y="4133645"/>
            <a:ext cx="2508310" cy="220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2"/>
          <p:cNvSpPr>
            <a:spLocks noGrp="1"/>
          </p:cNvSpPr>
          <p:nvPr>
            <p:ph type="title"/>
          </p:nvPr>
        </p:nvSpPr>
        <p:spPr>
          <a:xfrm>
            <a:off x="381000" y="355847"/>
            <a:ext cx="8381260" cy="1054394"/>
          </a:xfrm>
        </p:spPr>
        <p:txBody>
          <a:bodyPr/>
          <a:lstStyle/>
          <a:p>
            <a:r>
              <a:rPr lang="en-US" dirty="0"/>
              <a:t>Cultural adaptations</a:t>
            </a:r>
          </a:p>
        </p:txBody>
      </p:sp>
      <p:pic>
        <p:nvPicPr>
          <p:cNvPr id="13"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73561" y="1914994"/>
            <a:ext cx="2623804" cy="1895006"/>
          </a:xfrm>
          <a:prstGeom prst="rect">
            <a:avLst/>
          </a:prstGeom>
        </p:spPr>
      </p:pic>
      <p:sp>
        <p:nvSpPr>
          <p:cNvPr id="2" name="Slide Number Placeholder 1"/>
          <p:cNvSpPr>
            <a:spLocks noGrp="1"/>
          </p:cNvSpPr>
          <p:nvPr>
            <p:ph type="sldNum" sz="quarter" idx="12"/>
          </p:nvPr>
        </p:nvSpPr>
        <p:spPr/>
        <p:txBody>
          <a:bodyPr/>
          <a:lstStyle/>
          <a:p>
            <a:fld id="{66D0C0D7-EFA7-49B8-93BC-548441FAC11C}" type="slidenum">
              <a:rPr lang="en-US" smtClean="0"/>
              <a:t>15</a:t>
            </a:fld>
            <a:endParaRPr lang="en-US"/>
          </a:p>
        </p:txBody>
      </p:sp>
    </p:spTree>
    <p:extLst>
      <p:ext uri="{BB962C8B-B14F-4D97-AF65-F5344CB8AC3E}">
        <p14:creationId xmlns:p14="http://schemas.microsoft.com/office/powerpoint/2010/main" val="220555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p:nvPr/>
        </p:nvPicPr>
        <p:blipFill rotWithShape="1">
          <a:blip r:embed="rId3" cstate="print"/>
          <a:srcRect r="9859"/>
          <a:stretch/>
        </p:blipFill>
        <p:spPr>
          <a:xfrm>
            <a:off x="152400" y="2353972"/>
            <a:ext cx="2362193" cy="3374083"/>
          </a:xfrm>
          <a:prstGeom prst="rect">
            <a:avLst/>
          </a:prstGeom>
          <a:ln>
            <a:noFill/>
          </a:ln>
          <a:effectLst>
            <a:outerShdw blurRad="190500" algn="tl" rotWithShape="0">
              <a:srgbClr val="000000">
                <a:alpha val="70000"/>
              </a:srgbClr>
            </a:outerShdw>
          </a:effectLst>
        </p:spPr>
      </p:pic>
      <p:sp>
        <p:nvSpPr>
          <p:cNvPr id="4" name="Rectangle 3"/>
          <p:cNvSpPr/>
          <p:nvPr/>
        </p:nvSpPr>
        <p:spPr>
          <a:xfrm>
            <a:off x="2275101" y="2353969"/>
            <a:ext cx="2318670" cy="337408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p:nvPr/>
        </p:nvPicPr>
        <p:blipFill>
          <a:blip r:embed="rId4" cstate="print"/>
          <a:stretch>
            <a:fillRect/>
          </a:stretch>
        </p:blipFill>
        <p:spPr>
          <a:xfrm>
            <a:off x="2275101" y="2930415"/>
            <a:ext cx="2351321" cy="2307770"/>
          </a:xfrm>
          <a:prstGeom prst="rect">
            <a:avLst/>
          </a:prstGeom>
        </p:spPr>
      </p:pic>
      <p:pic>
        <p:nvPicPr>
          <p:cNvPr id="10" name="Picture 9"/>
          <p:cNvPicPr/>
          <p:nvPr/>
        </p:nvPicPr>
        <p:blipFill>
          <a:blip r:embed="rId5" cstate="print"/>
          <a:stretch>
            <a:fillRect/>
          </a:stretch>
        </p:blipFill>
        <p:spPr>
          <a:xfrm>
            <a:off x="4593771" y="2353972"/>
            <a:ext cx="4428309" cy="3374080"/>
          </a:xfrm>
          <a:prstGeom prst="rect">
            <a:avLst/>
          </a:prstGeom>
          <a:ln>
            <a:noFill/>
          </a:ln>
          <a:effectLst>
            <a:outerShdw blurRad="190500" algn="tl" rotWithShape="0">
              <a:srgbClr val="000000">
                <a:alpha val="70000"/>
              </a:srgbClr>
            </a:outerShdw>
          </a:effectLst>
        </p:spPr>
      </p:pic>
      <p:sp>
        <p:nvSpPr>
          <p:cNvPr id="8" name="Title 1"/>
          <p:cNvSpPr>
            <a:spLocks noGrp="1"/>
          </p:cNvSpPr>
          <p:nvPr>
            <p:ph type="title"/>
          </p:nvPr>
        </p:nvSpPr>
        <p:spPr>
          <a:xfrm>
            <a:off x="609600" y="152400"/>
            <a:ext cx="8229600" cy="1097280"/>
          </a:xfrm>
        </p:spPr>
        <p:txBody>
          <a:bodyPr/>
          <a:lstStyle/>
          <a:p>
            <a:r>
              <a:rPr lang="en-US" dirty="0"/>
              <a:t>Youth Videos</a:t>
            </a:r>
          </a:p>
        </p:txBody>
      </p:sp>
      <p:sp>
        <p:nvSpPr>
          <p:cNvPr id="2" name="Slide Number Placeholder 1"/>
          <p:cNvSpPr>
            <a:spLocks noGrp="1"/>
          </p:cNvSpPr>
          <p:nvPr>
            <p:ph type="sldNum" sz="quarter" idx="12"/>
          </p:nvPr>
        </p:nvSpPr>
        <p:spPr/>
        <p:txBody>
          <a:bodyPr/>
          <a:lstStyle/>
          <a:p>
            <a:fld id="{66D0C0D7-EFA7-49B8-93BC-548441FAC11C}" type="slidenum">
              <a:rPr lang="en-US" smtClean="0"/>
              <a:t>16</a:t>
            </a:fld>
            <a:endParaRPr lang="en-US"/>
          </a:p>
        </p:txBody>
      </p:sp>
      <p:sp>
        <p:nvSpPr>
          <p:cNvPr id="3" name="Footer Placeholder 2"/>
          <p:cNvSpPr>
            <a:spLocks noGrp="1"/>
          </p:cNvSpPr>
          <p:nvPr>
            <p:ph type="ftr" sz="quarter" idx="11"/>
          </p:nvPr>
        </p:nvSpPr>
        <p:spPr>
          <a:xfrm>
            <a:off x="2238815" y="6584950"/>
            <a:ext cx="5105400" cy="273050"/>
          </a:xfrm>
        </p:spPr>
        <p:txBody>
          <a:bodyPr/>
          <a:lstStyle/>
          <a:p>
            <a:r>
              <a:rPr lang="en-US" dirty="0"/>
              <a:t>Figures 10-11-Screenshots of Native IYG curriculum, NPAIHB</a:t>
            </a:r>
          </a:p>
        </p:txBody>
      </p:sp>
    </p:spTree>
    <p:extLst>
      <p:ext uri="{BB962C8B-B14F-4D97-AF65-F5344CB8AC3E}">
        <p14:creationId xmlns:p14="http://schemas.microsoft.com/office/powerpoint/2010/main" val="1574127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4"/>
          <p:cNvSpPr txBox="1">
            <a:spLocks noGrp="1" noChangeArrowheads="1"/>
          </p:cNvSpPr>
          <p:nvPr>
            <p:ph type="title"/>
          </p:nvPr>
        </p:nvSpPr>
        <p:spPr bwMode="auto">
          <a:xfrm>
            <a:off x="381000" y="405990"/>
            <a:ext cx="83812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1025"/>
              </a:spcAft>
              <a:buClr>
                <a:srgbClr val="C3260C"/>
              </a:buClr>
              <a:buSzPct val="130000"/>
              <a:buFont typeface="Georgia" pitchFamily="18" charset="0"/>
              <a:buChar char="*"/>
              <a:defRPr sz="7500">
                <a:solidFill>
                  <a:srgbClr val="404040"/>
                </a:solidFill>
                <a:latin typeface="Trebuchet MS" pitchFamily="34" charset="0"/>
              </a:defRPr>
            </a:lvl1pPr>
            <a:lvl2pPr marL="742950" indent="-285750" eaLnBrk="0" hangingPunct="0">
              <a:spcBef>
                <a:spcPct val="20000"/>
              </a:spcBef>
              <a:spcAft>
                <a:spcPts val="1025"/>
              </a:spcAft>
              <a:buClr>
                <a:srgbClr val="C3260C"/>
              </a:buClr>
              <a:buSzPct val="130000"/>
              <a:buFont typeface="Georgia" pitchFamily="18" charset="0"/>
              <a:buChar char="*"/>
              <a:defRPr sz="6900">
                <a:solidFill>
                  <a:srgbClr val="404040"/>
                </a:solidFill>
                <a:latin typeface="Trebuchet MS" pitchFamily="34" charset="0"/>
              </a:defRPr>
            </a:lvl2pPr>
            <a:lvl3pPr marL="1143000" indent="-228600" eaLnBrk="0" hangingPunct="0">
              <a:spcBef>
                <a:spcPct val="20000"/>
              </a:spcBef>
              <a:spcAft>
                <a:spcPts val="1025"/>
              </a:spcAft>
              <a:buClr>
                <a:srgbClr val="C3260C"/>
              </a:buClr>
              <a:buSzPct val="130000"/>
              <a:buFont typeface="Georgia" pitchFamily="18" charset="0"/>
              <a:buChar char="*"/>
              <a:defRPr sz="6200">
                <a:solidFill>
                  <a:srgbClr val="404040"/>
                </a:solidFill>
                <a:latin typeface="Trebuchet MS" pitchFamily="34" charset="0"/>
              </a:defRPr>
            </a:lvl3pPr>
            <a:lvl4pPr marL="1600200" indent="-228600" eaLnBrk="0" hangingPunct="0">
              <a:spcBef>
                <a:spcPct val="20000"/>
              </a:spcBef>
              <a:spcAft>
                <a:spcPts val="1025"/>
              </a:spcAft>
              <a:buClr>
                <a:srgbClr val="C3260C"/>
              </a:buClr>
              <a:buSzPct val="130000"/>
              <a:buFont typeface="Georgia" pitchFamily="18" charset="0"/>
              <a:buChar char="*"/>
              <a:defRPr sz="5500">
                <a:solidFill>
                  <a:srgbClr val="404040"/>
                </a:solidFill>
                <a:latin typeface="Trebuchet MS" pitchFamily="34" charset="0"/>
              </a:defRPr>
            </a:lvl4pPr>
            <a:lvl5pPr marL="2057400" indent="-228600" eaLnBrk="0" hangingPunct="0">
              <a:spcBef>
                <a:spcPct val="20000"/>
              </a:spcBef>
              <a:spcAft>
                <a:spcPts val="1025"/>
              </a:spcAft>
              <a:buClr>
                <a:srgbClr val="C3260C"/>
              </a:buClr>
              <a:buSzPct val="130000"/>
              <a:buFont typeface="Georgia" pitchFamily="18" charset="0"/>
              <a:buChar char="*"/>
              <a:defRPr sz="4800">
                <a:solidFill>
                  <a:srgbClr val="404040"/>
                </a:solidFill>
                <a:latin typeface="Trebuchet MS" pitchFamily="34" charset="0"/>
              </a:defRPr>
            </a:lvl5pPr>
            <a:lvl6pPr marL="2514600" indent="-228600" eaLnBrk="0" fontAlgn="base" hangingPunct="0">
              <a:spcBef>
                <a:spcPct val="20000"/>
              </a:spcBef>
              <a:spcAft>
                <a:spcPts val="1025"/>
              </a:spcAft>
              <a:buClr>
                <a:srgbClr val="C3260C"/>
              </a:buClr>
              <a:buSzPct val="130000"/>
              <a:buFont typeface="Georgia" pitchFamily="18" charset="0"/>
              <a:buChar char="*"/>
              <a:defRPr sz="4800">
                <a:solidFill>
                  <a:srgbClr val="404040"/>
                </a:solidFill>
                <a:latin typeface="Trebuchet MS" pitchFamily="34" charset="0"/>
              </a:defRPr>
            </a:lvl6pPr>
            <a:lvl7pPr marL="2971800" indent="-228600" eaLnBrk="0" fontAlgn="base" hangingPunct="0">
              <a:spcBef>
                <a:spcPct val="20000"/>
              </a:spcBef>
              <a:spcAft>
                <a:spcPts val="1025"/>
              </a:spcAft>
              <a:buClr>
                <a:srgbClr val="C3260C"/>
              </a:buClr>
              <a:buSzPct val="130000"/>
              <a:buFont typeface="Georgia" pitchFamily="18" charset="0"/>
              <a:buChar char="*"/>
              <a:defRPr sz="4800">
                <a:solidFill>
                  <a:srgbClr val="404040"/>
                </a:solidFill>
                <a:latin typeface="Trebuchet MS" pitchFamily="34" charset="0"/>
              </a:defRPr>
            </a:lvl7pPr>
            <a:lvl8pPr marL="3429000" indent="-228600" eaLnBrk="0" fontAlgn="base" hangingPunct="0">
              <a:spcBef>
                <a:spcPct val="20000"/>
              </a:spcBef>
              <a:spcAft>
                <a:spcPts val="1025"/>
              </a:spcAft>
              <a:buClr>
                <a:srgbClr val="C3260C"/>
              </a:buClr>
              <a:buSzPct val="130000"/>
              <a:buFont typeface="Georgia" pitchFamily="18" charset="0"/>
              <a:buChar char="*"/>
              <a:defRPr sz="4800">
                <a:solidFill>
                  <a:srgbClr val="404040"/>
                </a:solidFill>
                <a:latin typeface="Trebuchet MS" pitchFamily="34" charset="0"/>
              </a:defRPr>
            </a:lvl8pPr>
            <a:lvl9pPr marL="3886200" indent="-228600" eaLnBrk="0" fontAlgn="base" hangingPunct="0">
              <a:spcBef>
                <a:spcPct val="20000"/>
              </a:spcBef>
              <a:spcAft>
                <a:spcPts val="1025"/>
              </a:spcAft>
              <a:buClr>
                <a:srgbClr val="C3260C"/>
              </a:buClr>
              <a:buSzPct val="130000"/>
              <a:buFont typeface="Georgia" pitchFamily="18" charset="0"/>
              <a:buChar char="*"/>
              <a:defRPr sz="4800">
                <a:solidFill>
                  <a:srgbClr val="404040"/>
                </a:solidFill>
                <a:latin typeface="Trebuchet MS" pitchFamily="34" charset="0"/>
              </a:defRPr>
            </a:lvl9pPr>
          </a:lstStyle>
          <a:p>
            <a:pPr algn="ctr" eaLnBrk="1" hangingPunct="1">
              <a:spcBef>
                <a:spcPct val="0"/>
              </a:spcBef>
              <a:spcAft>
                <a:spcPct val="0"/>
              </a:spcAft>
              <a:buClrTx/>
              <a:buSzTx/>
              <a:buFontTx/>
              <a:buNone/>
            </a:pPr>
            <a:r>
              <a:rPr lang="en-US" altLang="en-US" sz="2800" dirty="0">
                <a:solidFill>
                  <a:schemeClr val="bg1"/>
                </a:solidFill>
                <a:latin typeface="+mn-lt"/>
              </a:rPr>
              <a:t>Elements of the Parent Child Component</a:t>
            </a:r>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11705"/>
            <a:ext cx="2133957" cy="276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8400" y="1828800"/>
            <a:ext cx="1836737" cy="238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3680" y="1828800"/>
            <a:ext cx="1722120" cy="26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3668" y="4892040"/>
            <a:ext cx="2339463" cy="156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4707467"/>
            <a:ext cx="166481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1920" y="4167974"/>
            <a:ext cx="1342961"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4572000"/>
            <a:ext cx="159537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3800" y="6400800"/>
            <a:ext cx="186464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D0C0D7-EFA7-49B8-93BC-548441FAC11C}" type="slidenum">
              <a:rPr lang="en-US" smtClean="0"/>
              <a:t>17</a:t>
            </a:fld>
            <a:endParaRPr lang="en-US"/>
          </a:p>
        </p:txBody>
      </p:sp>
    </p:spTree>
    <p:extLst>
      <p:ext uri="{BB962C8B-B14F-4D97-AF65-F5344CB8AC3E}">
        <p14:creationId xmlns:p14="http://schemas.microsoft.com/office/powerpoint/2010/main" val="927104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pPr marL="45720" indent="0" algn="ctr">
              <a:buNone/>
            </a:pPr>
            <a:endParaRPr lang="en-US" sz="6600" dirty="0"/>
          </a:p>
          <a:p>
            <a:pPr marL="45720" indent="0" algn="ctr">
              <a:buNone/>
            </a:pPr>
            <a:r>
              <a:rPr lang="en-US" sz="6600" dirty="0"/>
              <a:t>PHASE 2:</a:t>
            </a:r>
          </a:p>
          <a:p>
            <a:pPr marL="45720" indent="0" algn="ctr">
              <a:buNone/>
            </a:pPr>
            <a:r>
              <a:rPr lang="en-US" sz="6600" dirty="0"/>
              <a:t>EVALUATION</a:t>
            </a:r>
          </a:p>
        </p:txBody>
      </p:sp>
      <p:sp>
        <p:nvSpPr>
          <p:cNvPr id="2" name="Slide Number Placeholder 1"/>
          <p:cNvSpPr>
            <a:spLocks noGrp="1"/>
          </p:cNvSpPr>
          <p:nvPr>
            <p:ph type="sldNum" sz="quarter" idx="12"/>
          </p:nvPr>
        </p:nvSpPr>
        <p:spPr/>
        <p:txBody>
          <a:bodyPr/>
          <a:lstStyle/>
          <a:p>
            <a:fld id="{66D0C0D7-EFA7-49B8-93BC-548441FAC11C}" type="slidenum">
              <a:rPr lang="en-US" smtClean="0"/>
              <a:t>18</a:t>
            </a:fld>
            <a:endParaRPr lang="en-US"/>
          </a:p>
        </p:txBody>
      </p:sp>
    </p:spTree>
    <p:extLst>
      <p:ext uri="{BB962C8B-B14F-4D97-AF65-F5344CB8AC3E}">
        <p14:creationId xmlns:p14="http://schemas.microsoft.com/office/powerpoint/2010/main" val="218276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719071"/>
            <a:ext cx="8636492" cy="4407408"/>
          </a:xfrm>
        </p:spPr>
        <p:txBody>
          <a:bodyPr>
            <a:normAutofit/>
          </a:bodyPr>
          <a:lstStyle/>
          <a:p>
            <a:pPr marL="365760" lvl="1" indent="0">
              <a:buNone/>
            </a:pPr>
            <a:endParaRPr lang="en-US" sz="3200" dirty="0"/>
          </a:p>
          <a:p>
            <a:pPr lvl="1">
              <a:buFont typeface="Wingdings" panose="05000000000000000000" pitchFamily="2" charset="2"/>
              <a:buChar char="q"/>
            </a:pPr>
            <a:r>
              <a:rPr lang="en-US" sz="3200" dirty="0"/>
              <a:t> </a:t>
            </a:r>
            <a:r>
              <a:rPr lang="en-US" sz="3200" b="1" dirty="0"/>
              <a:t>2</a:t>
            </a:r>
            <a:r>
              <a:rPr lang="en-US" sz="3200" dirty="0"/>
              <a:t> study arms: Native IYG and Control</a:t>
            </a:r>
          </a:p>
          <a:p>
            <a:pPr lvl="1">
              <a:buFont typeface="Wingdings" panose="05000000000000000000" pitchFamily="2" charset="2"/>
              <a:buChar char="q"/>
            </a:pPr>
            <a:r>
              <a:rPr lang="en-US" sz="3200" dirty="0"/>
              <a:t> </a:t>
            </a:r>
            <a:r>
              <a:rPr lang="en-US" sz="3200" b="1" dirty="0"/>
              <a:t>25</a:t>
            </a:r>
            <a:r>
              <a:rPr lang="en-US" sz="3200" dirty="0"/>
              <a:t> Tribal Sites randomized</a:t>
            </a:r>
          </a:p>
          <a:p>
            <a:pPr lvl="1">
              <a:buFont typeface="Wingdings" panose="05000000000000000000" pitchFamily="2" charset="2"/>
              <a:buChar char="q"/>
            </a:pPr>
            <a:r>
              <a:rPr lang="en-US" sz="3200" dirty="0"/>
              <a:t> </a:t>
            </a:r>
            <a:r>
              <a:rPr lang="en-US" sz="3200" b="1" dirty="0"/>
              <a:t>3</a:t>
            </a:r>
            <a:r>
              <a:rPr lang="en-US" sz="3200" dirty="0"/>
              <a:t> regions: AK, NW, AZ</a:t>
            </a:r>
          </a:p>
          <a:p>
            <a:pPr lvl="1">
              <a:buFont typeface="Wingdings" panose="05000000000000000000" pitchFamily="2" charset="2"/>
              <a:buChar char="q"/>
            </a:pPr>
            <a:r>
              <a:rPr lang="en-US" sz="3200" dirty="0"/>
              <a:t> </a:t>
            </a:r>
            <a:r>
              <a:rPr lang="en-US" sz="3200" b="1" dirty="0"/>
              <a:t>574</a:t>
            </a:r>
            <a:r>
              <a:rPr lang="en-US" sz="3200" dirty="0"/>
              <a:t> middle school aged youth enrolled</a:t>
            </a:r>
          </a:p>
          <a:p>
            <a:pPr lvl="1">
              <a:buFont typeface="Wingdings" panose="05000000000000000000" pitchFamily="2" charset="2"/>
              <a:buChar char="q"/>
            </a:pPr>
            <a:r>
              <a:rPr lang="en-US" sz="3200" dirty="0"/>
              <a:t> </a:t>
            </a:r>
            <a:r>
              <a:rPr lang="en-US" sz="3200" b="1" dirty="0"/>
              <a:t>3</a:t>
            </a:r>
            <a:r>
              <a:rPr lang="en-US" sz="3200" dirty="0"/>
              <a:t> surveys: Pre, Post, 12-month follow-up</a:t>
            </a:r>
          </a:p>
          <a:p>
            <a:pPr lvl="1">
              <a:buFont typeface="Wingdings" panose="05000000000000000000" pitchFamily="2" charset="2"/>
              <a:buChar char="q"/>
            </a:pPr>
            <a:endParaRPr lang="en-US" dirty="0"/>
          </a:p>
          <a:p>
            <a:pPr marL="365760" lvl="1" indent="0">
              <a:buNone/>
            </a:pPr>
            <a:endParaRPr lang="en-US" dirty="0"/>
          </a:p>
        </p:txBody>
      </p:sp>
      <p:sp>
        <p:nvSpPr>
          <p:cNvPr id="3" name="Title 2"/>
          <p:cNvSpPr>
            <a:spLocks noGrp="1"/>
          </p:cNvSpPr>
          <p:nvPr>
            <p:ph type="title"/>
          </p:nvPr>
        </p:nvSpPr>
        <p:spPr/>
        <p:txBody>
          <a:bodyPr/>
          <a:lstStyle/>
          <a:p>
            <a:r>
              <a:rPr lang="en-US" dirty="0"/>
              <a:t>Effectiveness study: by the numbers</a:t>
            </a:r>
          </a:p>
        </p:txBody>
      </p:sp>
      <p:sp>
        <p:nvSpPr>
          <p:cNvPr id="4" name="Slide Number Placeholder 3"/>
          <p:cNvSpPr>
            <a:spLocks noGrp="1"/>
          </p:cNvSpPr>
          <p:nvPr>
            <p:ph type="sldNum" sz="quarter" idx="12"/>
          </p:nvPr>
        </p:nvSpPr>
        <p:spPr/>
        <p:txBody>
          <a:bodyPr/>
          <a:lstStyle/>
          <a:p>
            <a:fld id="{66D0C0D7-EFA7-49B8-93BC-548441FAC11C}" type="slidenum">
              <a:rPr lang="en-US" smtClean="0"/>
              <a:t>19</a:t>
            </a:fld>
            <a:endParaRPr lang="en-US"/>
          </a:p>
        </p:txBody>
      </p:sp>
    </p:spTree>
    <p:extLst>
      <p:ext uri="{BB962C8B-B14F-4D97-AF65-F5344CB8AC3E}">
        <p14:creationId xmlns:p14="http://schemas.microsoft.com/office/powerpoint/2010/main" val="359191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Workshop Objectives</a:t>
            </a:r>
          </a:p>
        </p:txBody>
      </p:sp>
      <p:sp>
        <p:nvSpPr>
          <p:cNvPr id="4" name="Content Placeholder 2"/>
          <p:cNvSpPr>
            <a:spLocks noGrp="1"/>
          </p:cNvSpPr>
          <p:nvPr>
            <p:ph idx="1"/>
          </p:nvPr>
        </p:nvSpPr>
        <p:spPr>
          <a:xfrm>
            <a:off x="424267" y="1976701"/>
            <a:ext cx="8407893" cy="4407408"/>
          </a:xfrm>
        </p:spPr>
        <p:txBody>
          <a:bodyPr numCol="1" anchor="ctr">
            <a:normAutofit fontScale="70000" lnSpcReduction="20000"/>
          </a:bodyPr>
          <a:lstStyle/>
          <a:p>
            <a:pPr marL="45720" indent="0">
              <a:buNone/>
            </a:pPr>
            <a:r>
              <a:rPr lang="en-US" sz="4600" dirty="0"/>
              <a:t>By the end of this presentation participants will be able to:</a:t>
            </a:r>
          </a:p>
          <a:p>
            <a:pPr marL="45720" indent="0">
              <a:buNone/>
            </a:pPr>
            <a:endParaRPr lang="en-US" sz="4600" dirty="0"/>
          </a:p>
          <a:p>
            <a:pPr lvl="0">
              <a:buFont typeface="Wingdings" panose="05000000000000000000" pitchFamily="2" charset="2"/>
              <a:buChar char="q"/>
            </a:pPr>
            <a:r>
              <a:rPr lang="en-US" sz="4000" dirty="0"/>
              <a:t> Develop considerations when adapting evidence-based programs for AI/AN youth. </a:t>
            </a:r>
          </a:p>
          <a:p>
            <a:pPr>
              <a:buFont typeface="Wingdings" panose="05000000000000000000" pitchFamily="2" charset="2"/>
              <a:buChar char="q"/>
            </a:pPr>
            <a:r>
              <a:rPr lang="en-US" sz="4000" dirty="0"/>
              <a:t> Describe the short-term psychosocial impact for </a:t>
            </a:r>
            <a:r>
              <a:rPr lang="en-US" sz="4000" i="1" dirty="0"/>
              <a:t>Native It’s Your Game.</a:t>
            </a:r>
            <a:endParaRPr lang="en-US" sz="4000" dirty="0"/>
          </a:p>
          <a:p>
            <a:pPr lvl="0" algn="just">
              <a:buFont typeface="Wingdings" panose="05000000000000000000" pitchFamily="2" charset="2"/>
              <a:buChar char="q"/>
            </a:pPr>
            <a:r>
              <a:rPr lang="en-US" sz="4000" dirty="0"/>
              <a:t> Organize strategies for implementing </a:t>
            </a:r>
            <a:r>
              <a:rPr lang="en-US" sz="4000" i="1" dirty="0"/>
              <a:t>Native It’s Your Game</a:t>
            </a:r>
            <a:r>
              <a:rPr lang="en-US" sz="4000" dirty="0"/>
              <a:t> program within their tribal community.</a:t>
            </a:r>
          </a:p>
          <a:p>
            <a:pPr algn="just">
              <a:buFont typeface="Wingdings" panose="05000000000000000000" pitchFamily="2" charset="2"/>
              <a:buChar char="q"/>
            </a:pPr>
            <a:endParaRPr lang="en-US" sz="4000" dirty="0"/>
          </a:p>
          <a:p>
            <a:pPr algn="just">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fld id="{66D0C0D7-EFA7-49B8-93BC-548441FAC11C}" type="slidenum">
              <a:rPr lang="en-US" smtClean="0"/>
              <a:t>2</a:t>
            </a:fld>
            <a:endParaRPr lang="en-US"/>
          </a:p>
        </p:txBody>
      </p:sp>
    </p:spTree>
    <p:extLst>
      <p:ext uri="{BB962C8B-B14F-4D97-AF65-F5344CB8AC3E}">
        <p14:creationId xmlns:p14="http://schemas.microsoft.com/office/powerpoint/2010/main" val="3016938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pPr marL="45720" indent="0" algn="ctr">
              <a:buNone/>
            </a:pPr>
            <a:endParaRPr lang="en-US" sz="6600" dirty="0"/>
          </a:p>
          <a:p>
            <a:pPr marL="45720" indent="0" algn="ctr">
              <a:buNone/>
            </a:pPr>
            <a:r>
              <a:rPr lang="en-US" sz="6600" dirty="0"/>
              <a:t>RESULTS</a:t>
            </a:r>
          </a:p>
        </p:txBody>
      </p:sp>
      <p:sp>
        <p:nvSpPr>
          <p:cNvPr id="8" name="Title 7"/>
          <p:cNvSpPr>
            <a:spLocks noGrp="1"/>
          </p:cNvSpPr>
          <p:nvPr>
            <p:ph type="title"/>
          </p:nvPr>
        </p:nvSpPr>
        <p:spPr/>
        <p:txBody>
          <a:bodyPr/>
          <a:lstStyle/>
          <a:p>
            <a:endParaRPr lang="en-US"/>
          </a:p>
        </p:txBody>
      </p:sp>
      <p:sp>
        <p:nvSpPr>
          <p:cNvPr id="2" name="Slide Number Placeholder 1"/>
          <p:cNvSpPr>
            <a:spLocks noGrp="1"/>
          </p:cNvSpPr>
          <p:nvPr>
            <p:ph type="sldNum" sz="quarter" idx="12"/>
          </p:nvPr>
        </p:nvSpPr>
        <p:spPr/>
        <p:txBody>
          <a:bodyPr/>
          <a:lstStyle/>
          <a:p>
            <a:fld id="{66D0C0D7-EFA7-49B8-93BC-548441FAC11C}" type="slidenum">
              <a:rPr lang="en-US" smtClean="0"/>
              <a:t>20</a:t>
            </a:fld>
            <a:endParaRPr lang="en-US"/>
          </a:p>
        </p:txBody>
      </p:sp>
    </p:spTree>
    <p:extLst>
      <p:ext uri="{BB962C8B-B14F-4D97-AF65-F5344CB8AC3E}">
        <p14:creationId xmlns:p14="http://schemas.microsoft.com/office/powerpoint/2010/main" val="854862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a:buFont typeface="Wingdings" panose="05000000000000000000" pitchFamily="2" charset="2"/>
              <a:buChar char="q"/>
            </a:pPr>
            <a:r>
              <a:rPr lang="en-US" sz="3200" dirty="0"/>
              <a:t> Participants were 12-14 years old</a:t>
            </a:r>
          </a:p>
          <a:p>
            <a:pPr>
              <a:buFont typeface="Wingdings" panose="05000000000000000000" pitchFamily="2" charset="2"/>
              <a:buChar char="q"/>
            </a:pPr>
            <a:r>
              <a:rPr lang="en-US" sz="3200" dirty="0"/>
              <a:t> Sample was 55% female</a:t>
            </a:r>
          </a:p>
          <a:p>
            <a:pPr>
              <a:buFont typeface="Wingdings" panose="05000000000000000000" pitchFamily="2" charset="2"/>
              <a:buChar char="q"/>
            </a:pPr>
            <a:r>
              <a:rPr lang="en-US" sz="3200" dirty="0"/>
              <a:t> Mean age was 13.2 years</a:t>
            </a:r>
          </a:p>
          <a:p>
            <a:pPr>
              <a:buFont typeface="Wingdings" panose="05000000000000000000" pitchFamily="2" charset="2"/>
              <a:buChar char="q"/>
            </a:pPr>
            <a:r>
              <a:rPr lang="en-US" sz="3200" dirty="0"/>
              <a:t> 6.5 % were sexually experienced </a:t>
            </a:r>
          </a:p>
          <a:p>
            <a:pPr marL="365760" lvl="1" indent="0">
              <a:buNone/>
            </a:pPr>
            <a:endParaRPr lang="en-US" sz="3200" dirty="0"/>
          </a:p>
        </p:txBody>
      </p:sp>
      <p:sp>
        <p:nvSpPr>
          <p:cNvPr id="3" name="Title 2"/>
          <p:cNvSpPr>
            <a:spLocks noGrp="1"/>
          </p:cNvSpPr>
          <p:nvPr>
            <p:ph type="title"/>
          </p:nvPr>
        </p:nvSpPr>
        <p:spPr/>
        <p:txBody>
          <a:bodyPr/>
          <a:lstStyle/>
          <a:p>
            <a:r>
              <a:rPr lang="en-US" dirty="0"/>
              <a:t>Baseline: factors associated with Sexual experience</a:t>
            </a:r>
          </a:p>
        </p:txBody>
      </p:sp>
      <p:sp>
        <p:nvSpPr>
          <p:cNvPr id="4" name="Slide Number Placeholder 3"/>
          <p:cNvSpPr>
            <a:spLocks noGrp="1"/>
          </p:cNvSpPr>
          <p:nvPr>
            <p:ph type="sldNum" sz="quarter" idx="12"/>
          </p:nvPr>
        </p:nvSpPr>
        <p:spPr/>
        <p:txBody>
          <a:bodyPr/>
          <a:lstStyle/>
          <a:p>
            <a:fld id="{66D0C0D7-EFA7-49B8-93BC-548441FAC11C}" type="slidenum">
              <a:rPr lang="en-US" smtClean="0"/>
              <a:t>21</a:t>
            </a:fld>
            <a:endParaRPr lang="en-US"/>
          </a:p>
        </p:txBody>
      </p:sp>
    </p:spTree>
    <p:extLst>
      <p:ext uri="{BB962C8B-B14F-4D97-AF65-F5344CB8AC3E}">
        <p14:creationId xmlns:p14="http://schemas.microsoft.com/office/powerpoint/2010/main" val="175965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a:buFont typeface="Wingdings" panose="05000000000000000000" pitchFamily="2" charset="2"/>
              <a:buChar char="q"/>
            </a:pPr>
            <a:r>
              <a:rPr lang="en-US" sz="3200" dirty="0"/>
              <a:t> </a:t>
            </a:r>
            <a:r>
              <a:rPr lang="en-US" sz="3200" b="1" dirty="0"/>
              <a:t>lower</a:t>
            </a:r>
            <a:r>
              <a:rPr lang="en-US" sz="3200" dirty="0"/>
              <a:t> intentions to have oral or vaginal sex (psychological factors)</a:t>
            </a:r>
          </a:p>
          <a:p>
            <a:pPr>
              <a:buFont typeface="Wingdings" panose="05000000000000000000" pitchFamily="2" charset="2"/>
              <a:buChar char="q"/>
            </a:pPr>
            <a:r>
              <a:rPr lang="en-US" sz="3200" dirty="0"/>
              <a:t> </a:t>
            </a:r>
            <a:r>
              <a:rPr lang="en-US" sz="3200" b="1" dirty="0"/>
              <a:t>avoidance</a:t>
            </a:r>
            <a:r>
              <a:rPr lang="en-US" sz="3200" dirty="0"/>
              <a:t> </a:t>
            </a:r>
            <a:r>
              <a:rPr lang="en-US" sz="3200" b="1" dirty="0"/>
              <a:t>of risky situations</a:t>
            </a:r>
            <a:r>
              <a:rPr lang="en-US" sz="3200" dirty="0"/>
              <a:t>,</a:t>
            </a:r>
          </a:p>
          <a:p>
            <a:pPr>
              <a:buFont typeface="Wingdings" panose="05000000000000000000" pitchFamily="2" charset="2"/>
              <a:buChar char="q"/>
            </a:pPr>
            <a:r>
              <a:rPr lang="en-US" sz="3200" dirty="0"/>
              <a:t> </a:t>
            </a:r>
            <a:r>
              <a:rPr lang="en-US" sz="3200" b="1" dirty="0"/>
              <a:t>nonuse of alcohol</a:t>
            </a:r>
            <a:r>
              <a:rPr lang="en-US" sz="3200" dirty="0"/>
              <a:t> (behavioral factors)</a:t>
            </a:r>
          </a:p>
          <a:p>
            <a:pPr marL="45720" indent="0">
              <a:buNone/>
            </a:pPr>
            <a:endParaRPr lang="en-US" sz="3200" dirty="0"/>
          </a:p>
          <a:p>
            <a:pPr marL="45720" indent="0">
              <a:buNone/>
            </a:pPr>
            <a:r>
              <a:rPr lang="en-US" sz="3200" dirty="0"/>
              <a:t>They were all associated with lower odds of lifetime sexual intercourse (p&lt;.01)</a:t>
            </a:r>
          </a:p>
          <a:p>
            <a:pPr marL="365760" lvl="1" indent="0">
              <a:buNone/>
            </a:pPr>
            <a:endParaRPr lang="en-US" sz="3200" dirty="0"/>
          </a:p>
        </p:txBody>
      </p:sp>
      <p:sp>
        <p:nvSpPr>
          <p:cNvPr id="3" name="Title 2"/>
          <p:cNvSpPr>
            <a:spLocks noGrp="1"/>
          </p:cNvSpPr>
          <p:nvPr>
            <p:ph type="title"/>
          </p:nvPr>
        </p:nvSpPr>
        <p:spPr/>
        <p:txBody>
          <a:bodyPr/>
          <a:lstStyle/>
          <a:p>
            <a:r>
              <a:rPr lang="en-US" dirty="0"/>
              <a:t>Factors associated with sexual experience </a:t>
            </a:r>
          </a:p>
        </p:txBody>
      </p:sp>
      <p:sp>
        <p:nvSpPr>
          <p:cNvPr id="4" name="Slide Number Placeholder 3"/>
          <p:cNvSpPr>
            <a:spLocks noGrp="1"/>
          </p:cNvSpPr>
          <p:nvPr>
            <p:ph type="sldNum" sz="quarter" idx="12"/>
          </p:nvPr>
        </p:nvSpPr>
        <p:spPr/>
        <p:txBody>
          <a:bodyPr/>
          <a:lstStyle/>
          <a:p>
            <a:fld id="{66D0C0D7-EFA7-49B8-93BC-548441FAC11C}" type="slidenum">
              <a:rPr lang="en-US" smtClean="0"/>
              <a:t>22</a:t>
            </a:fld>
            <a:endParaRPr lang="en-US"/>
          </a:p>
        </p:txBody>
      </p:sp>
    </p:spTree>
    <p:extLst>
      <p:ext uri="{BB962C8B-B14F-4D97-AF65-F5344CB8AC3E}">
        <p14:creationId xmlns:p14="http://schemas.microsoft.com/office/powerpoint/2010/main" val="402468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 More reasons not to have sex</a:t>
            </a:r>
          </a:p>
          <a:p>
            <a:r>
              <a:rPr lang="en-US" sz="2800" dirty="0"/>
              <a:t> Increased STI knowledge</a:t>
            </a:r>
          </a:p>
          <a:p>
            <a:r>
              <a:rPr lang="en-US" sz="2800" dirty="0"/>
              <a:t> Increased condom knowledge</a:t>
            </a:r>
          </a:p>
          <a:p>
            <a:r>
              <a:rPr lang="en-US" sz="2800" dirty="0"/>
              <a:t> More confidence about obtaining  condoms</a:t>
            </a:r>
          </a:p>
          <a:p>
            <a:r>
              <a:rPr lang="en-US" sz="2800" dirty="0"/>
              <a:t> More confidence about using condoms</a:t>
            </a:r>
          </a:p>
          <a:p>
            <a:r>
              <a:rPr lang="en-US" sz="2800" dirty="0"/>
              <a:t> More likely to seek education beyond high school</a:t>
            </a:r>
          </a:p>
          <a:p>
            <a:r>
              <a:rPr lang="en-US" sz="2800" dirty="0"/>
              <a:t> Retained knowledge about condoms</a:t>
            </a:r>
          </a:p>
        </p:txBody>
      </p:sp>
      <p:sp>
        <p:nvSpPr>
          <p:cNvPr id="3" name="Title 2"/>
          <p:cNvSpPr>
            <a:spLocks noGrp="1"/>
          </p:cNvSpPr>
          <p:nvPr>
            <p:ph type="title"/>
          </p:nvPr>
        </p:nvSpPr>
        <p:spPr/>
        <p:txBody>
          <a:bodyPr/>
          <a:lstStyle/>
          <a:p>
            <a:r>
              <a:rPr lang="en-US" dirty="0"/>
              <a:t>Youth who took Native </a:t>
            </a:r>
            <a:r>
              <a:rPr lang="en-US" dirty="0" err="1"/>
              <a:t>iyg</a:t>
            </a:r>
            <a:r>
              <a:rPr lang="en-US" dirty="0"/>
              <a:t> reported: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187" y="1143000"/>
            <a:ext cx="207470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D0C0D7-EFA7-49B8-93BC-548441FAC11C}" type="slidenum">
              <a:rPr lang="en-US" smtClean="0"/>
              <a:t>23</a:t>
            </a:fld>
            <a:endParaRPr lang="en-US"/>
          </a:p>
        </p:txBody>
      </p:sp>
    </p:spTree>
    <p:extLst>
      <p:ext uri="{BB962C8B-B14F-4D97-AF65-F5344CB8AC3E}">
        <p14:creationId xmlns:p14="http://schemas.microsoft.com/office/powerpoint/2010/main" val="3425486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274" y="2329151"/>
            <a:ext cx="2053103" cy="3085454"/>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8274" y="-32657"/>
            <a:ext cx="2528060" cy="1682205"/>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782727" y="467146"/>
            <a:ext cx="3117744" cy="2074589"/>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13939"/>
          <a:stretch/>
        </p:blipFill>
        <p:spPr>
          <a:xfrm>
            <a:off x="-3295" y="2509362"/>
            <a:ext cx="1702247" cy="2201595"/>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7439" y="1583585"/>
            <a:ext cx="2552054" cy="1698171"/>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5" y="-32657"/>
            <a:ext cx="1748304" cy="2627395"/>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6601" y="1289436"/>
            <a:ext cx="2497525" cy="1661887"/>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11497" r="8497"/>
          <a:stretch/>
        </p:blipFill>
        <p:spPr>
          <a:xfrm>
            <a:off x="6651486" y="4905110"/>
            <a:ext cx="2736354" cy="2275867"/>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7726" y="-135547"/>
            <a:ext cx="1629986" cy="2787308"/>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401961" y="4850496"/>
            <a:ext cx="2404123" cy="1600200"/>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14600" y="4800601"/>
            <a:ext cx="2799004" cy="2057400"/>
          </a:xfrm>
          <a:prstGeom prst="rect">
            <a:avLst/>
          </a:prstGeom>
        </p:spPr>
      </p:pic>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63026" y="3063314"/>
            <a:ext cx="2903745" cy="1932191"/>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84241" y="4551338"/>
            <a:ext cx="1534885" cy="2306663"/>
          </a:xfrm>
          <a:prstGeom prst="rect">
            <a:avLst/>
          </a:prstGeom>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7524165" y="3386556"/>
            <a:ext cx="1932191" cy="1285707"/>
          </a:xfrm>
          <a:prstGeom prst="rect">
            <a:avLst/>
          </a:prstGeom>
        </p:spPr>
      </p:pic>
      <p:pic>
        <p:nvPicPr>
          <p:cNvPr id="5" name="Content Placeholder 4"/>
          <p:cNvPicPr>
            <a:picLocks noGrp="1" noChangeAspect="1"/>
          </p:cNvPicPr>
          <p:nvPr>
            <p:ph sz="quarter" idx="1"/>
          </p:nvPr>
        </p:nvPicPr>
        <p:blipFill>
          <a:blip r:embed="rId17" cstate="print">
            <a:extLst>
              <a:ext uri="{28A0092B-C50C-407E-A947-70E740481C1C}">
                <a14:useLocalDpi xmlns:a14="http://schemas.microsoft.com/office/drawing/2010/main" val="0"/>
              </a:ext>
            </a:extLst>
          </a:blip>
          <a:stretch>
            <a:fillRect/>
          </a:stretch>
        </p:blipFill>
        <p:spPr>
          <a:xfrm>
            <a:off x="3472543" y="2637336"/>
            <a:ext cx="2222512" cy="2222512"/>
          </a:xfrm>
        </p:spPr>
      </p:pic>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3884" y="4445863"/>
            <a:ext cx="1599159" cy="2409466"/>
          </a:xfrm>
          <a:prstGeom prst="rect">
            <a:avLst/>
          </a:prstGeom>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536389" y="0"/>
            <a:ext cx="2157018" cy="1583585"/>
          </a:xfrm>
          <a:prstGeom prst="rect">
            <a:avLst/>
          </a:prstGeom>
        </p:spPr>
      </p:pic>
      <p:sp>
        <p:nvSpPr>
          <p:cNvPr id="2" name="Slide Number Placeholder 1"/>
          <p:cNvSpPr>
            <a:spLocks noGrp="1"/>
          </p:cNvSpPr>
          <p:nvPr>
            <p:ph type="sldNum" sz="quarter" idx="12"/>
          </p:nvPr>
        </p:nvSpPr>
        <p:spPr/>
        <p:txBody>
          <a:bodyPr/>
          <a:lstStyle/>
          <a:p>
            <a:fld id="{66D0C0D7-EFA7-49B8-93BC-548441FAC11C}" type="slidenum">
              <a:rPr lang="en-US" smtClean="0"/>
              <a:t>24</a:t>
            </a:fld>
            <a:endParaRPr lang="en-US"/>
          </a:p>
        </p:txBody>
      </p:sp>
      <p:sp>
        <p:nvSpPr>
          <p:cNvPr id="3" name="Footer Placeholder 2"/>
          <p:cNvSpPr>
            <a:spLocks noGrp="1"/>
          </p:cNvSpPr>
          <p:nvPr>
            <p:ph type="ftr" sz="quarter" idx="11"/>
          </p:nvPr>
        </p:nvSpPr>
        <p:spPr>
          <a:xfrm>
            <a:off x="3048000" y="6574709"/>
            <a:ext cx="3352800" cy="274320"/>
          </a:xfrm>
        </p:spPr>
        <p:txBody>
          <a:bodyPr/>
          <a:lstStyle/>
          <a:p>
            <a:r>
              <a:rPr lang="en-US" dirty="0"/>
              <a:t>Figure 12 - We R Native, Hamilton Studios</a:t>
            </a:r>
          </a:p>
        </p:txBody>
      </p:sp>
    </p:spTree>
    <p:extLst>
      <p:ext uri="{BB962C8B-B14F-4D97-AF65-F5344CB8AC3E}">
        <p14:creationId xmlns:p14="http://schemas.microsoft.com/office/powerpoint/2010/main" val="2738016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2000" dirty="0"/>
              <a:t>Inter Tribal Council of Arizona, Inc.</a:t>
            </a:r>
          </a:p>
          <a:p>
            <a:pPr lvl="1"/>
            <a:r>
              <a:rPr lang="en-US" sz="1600" dirty="0"/>
              <a:t>Gwenda Gorman, </a:t>
            </a:r>
            <a:r>
              <a:rPr lang="en-US" sz="1600" dirty="0">
                <a:hlinkClick r:id="rId3"/>
              </a:rPr>
              <a:t>gwenda.gorman@itcaonline.com</a:t>
            </a:r>
            <a:endParaRPr lang="en-US" sz="1600" dirty="0"/>
          </a:p>
          <a:p>
            <a:pPr marL="365760" lvl="1" indent="0">
              <a:buNone/>
            </a:pPr>
            <a:endParaRPr lang="en-US" sz="1600" dirty="0"/>
          </a:p>
          <a:p>
            <a:r>
              <a:rPr lang="en-US" sz="2000" dirty="0"/>
              <a:t>Northwest Portland Area Indian Health Board</a:t>
            </a:r>
          </a:p>
          <a:p>
            <a:pPr lvl="1"/>
            <a:r>
              <a:rPr lang="en-US" sz="1600" dirty="0"/>
              <a:t>Stephanie Craig, </a:t>
            </a:r>
            <a:r>
              <a:rPr lang="en-US" sz="1600" u="sng" dirty="0">
                <a:solidFill>
                  <a:schemeClr val="accent2"/>
                </a:solidFill>
              </a:rPr>
              <a:t>Scraig@npaihb.org</a:t>
            </a:r>
          </a:p>
          <a:p>
            <a:pPr lvl="1"/>
            <a:r>
              <a:rPr lang="en-US" sz="1600" dirty="0"/>
              <a:t>Amanda Gaston, </a:t>
            </a:r>
            <a:r>
              <a:rPr lang="en-US" sz="1600" u="sng" dirty="0">
                <a:solidFill>
                  <a:schemeClr val="accent2"/>
                </a:solidFill>
              </a:rPr>
              <a:t>Agaston@npaihb.org</a:t>
            </a:r>
            <a:endParaRPr lang="en-US" sz="1600" dirty="0">
              <a:solidFill>
                <a:schemeClr val="accent2"/>
              </a:solidFill>
            </a:endParaRPr>
          </a:p>
          <a:p>
            <a:pPr lvl="1"/>
            <a:endParaRPr lang="en-US" sz="1600" dirty="0">
              <a:solidFill>
                <a:schemeClr val="accent2"/>
              </a:solidFill>
            </a:endParaRPr>
          </a:p>
        </p:txBody>
      </p:sp>
      <p:sp>
        <p:nvSpPr>
          <p:cNvPr id="5" name="Content Placeholder 4"/>
          <p:cNvSpPr>
            <a:spLocks noGrp="1"/>
          </p:cNvSpPr>
          <p:nvPr>
            <p:ph sz="half" idx="2"/>
          </p:nvPr>
        </p:nvSpPr>
        <p:spPr>
          <a:xfrm>
            <a:off x="4419600" y="1719072"/>
            <a:ext cx="4495800" cy="4407408"/>
          </a:xfrm>
        </p:spPr>
        <p:txBody>
          <a:bodyPr/>
          <a:lstStyle/>
          <a:p>
            <a:r>
              <a:rPr lang="en-US" sz="2000" dirty="0"/>
              <a:t>Alaska Native Tribal Health Consortium</a:t>
            </a:r>
          </a:p>
          <a:p>
            <a:pPr lvl="1"/>
            <a:r>
              <a:rPr lang="en-US" sz="1600" dirty="0"/>
              <a:t>Cornelia Jessen, </a:t>
            </a:r>
            <a:r>
              <a:rPr lang="en-US" sz="1600" u="sng" dirty="0">
                <a:solidFill>
                  <a:schemeClr val="accent2"/>
                </a:solidFill>
              </a:rPr>
              <a:t>cmjessen@anthc.org</a:t>
            </a:r>
          </a:p>
          <a:p>
            <a:pPr lvl="1"/>
            <a:r>
              <a:rPr lang="en-US" sz="1600" dirty="0"/>
              <a:t>Jennifer Williamson, </a:t>
            </a:r>
            <a:r>
              <a:rPr lang="en-US" sz="1600" u="sng" dirty="0">
                <a:solidFill>
                  <a:srgbClr val="BF974D"/>
                </a:solidFill>
                <a:hlinkClick r:id="rId4"/>
              </a:rPr>
              <a:t>jjwilliamson@anthc.org</a:t>
            </a:r>
            <a:endParaRPr lang="en-US" sz="1600" u="sng" dirty="0">
              <a:solidFill>
                <a:srgbClr val="BF974D"/>
              </a:solidFill>
            </a:endParaRPr>
          </a:p>
          <a:p>
            <a:pPr marL="365760" lvl="1" indent="0">
              <a:buNone/>
            </a:pPr>
            <a:endParaRPr lang="en-US" sz="1600" dirty="0">
              <a:solidFill>
                <a:srgbClr val="BF974D"/>
              </a:solidFill>
            </a:endParaRPr>
          </a:p>
          <a:p>
            <a:pPr lvl="0">
              <a:buClr>
                <a:srgbClr val="C66951"/>
              </a:buClr>
            </a:pPr>
            <a:r>
              <a:rPr lang="en-US" sz="2000" dirty="0">
                <a:solidFill>
                  <a:srgbClr val="534949"/>
                </a:solidFill>
              </a:rPr>
              <a:t>University of Texas School of Public Health</a:t>
            </a:r>
          </a:p>
          <a:p>
            <a:pPr lvl="1">
              <a:buClr>
                <a:srgbClr val="BF974D"/>
              </a:buClr>
            </a:pPr>
            <a:r>
              <a:rPr lang="en-US" sz="1600" dirty="0">
                <a:solidFill>
                  <a:srgbClr val="534949"/>
                </a:solidFill>
              </a:rPr>
              <a:t>Ross </a:t>
            </a:r>
            <a:r>
              <a:rPr lang="en-US" sz="1600" dirty="0" err="1">
                <a:solidFill>
                  <a:srgbClr val="534949"/>
                </a:solidFill>
              </a:rPr>
              <a:t>Shegog</a:t>
            </a:r>
            <a:r>
              <a:rPr lang="en-US" sz="1600" dirty="0">
                <a:solidFill>
                  <a:srgbClr val="534949"/>
                </a:solidFill>
              </a:rPr>
              <a:t>,</a:t>
            </a:r>
          </a:p>
          <a:p>
            <a:pPr lvl="1">
              <a:buClr>
                <a:srgbClr val="BF974D"/>
              </a:buClr>
            </a:pPr>
            <a:r>
              <a:rPr lang="en-US" sz="1600" u="sng" dirty="0">
                <a:hlinkClick r:id="rId5"/>
              </a:rPr>
              <a:t>Ross.Shegog@uth.tmc.edu</a:t>
            </a:r>
            <a:endParaRPr lang="en-US" sz="1600" u="sng" dirty="0"/>
          </a:p>
          <a:p>
            <a:pPr lvl="1">
              <a:buClr>
                <a:srgbClr val="BF974D"/>
              </a:buClr>
            </a:pPr>
            <a:r>
              <a:rPr lang="en-US" sz="1600" dirty="0">
                <a:solidFill>
                  <a:srgbClr val="534949"/>
                </a:solidFill>
              </a:rPr>
              <a:t>Christine Markham, </a:t>
            </a:r>
          </a:p>
          <a:p>
            <a:pPr marL="365760" lvl="1" indent="0">
              <a:buClr>
                <a:srgbClr val="BF974D"/>
              </a:buClr>
              <a:buNone/>
            </a:pPr>
            <a:r>
              <a:rPr lang="en-US" sz="1600" dirty="0">
                <a:solidFill>
                  <a:srgbClr val="534949"/>
                </a:solidFill>
              </a:rPr>
              <a:t>   </a:t>
            </a:r>
            <a:r>
              <a:rPr lang="en-US" sz="1600" dirty="0">
                <a:solidFill>
                  <a:srgbClr val="534949"/>
                </a:solidFill>
                <a:hlinkClick r:id="rId6"/>
              </a:rPr>
              <a:t>Christine.Markham@uth.tmc.edu</a:t>
            </a:r>
            <a:endParaRPr lang="en-US" sz="1600" dirty="0">
              <a:solidFill>
                <a:srgbClr val="534949"/>
              </a:solidFill>
            </a:endParaRPr>
          </a:p>
          <a:p>
            <a:pPr lvl="1">
              <a:buClr>
                <a:srgbClr val="BF974D"/>
              </a:buClr>
            </a:pPr>
            <a:r>
              <a:rPr lang="en-US" sz="1600" dirty="0">
                <a:solidFill>
                  <a:srgbClr val="534949"/>
                </a:solidFill>
              </a:rPr>
              <a:t>Chrystial Correa, </a:t>
            </a:r>
          </a:p>
          <a:p>
            <a:pPr marL="365760" lvl="1" indent="0">
              <a:buClr>
                <a:srgbClr val="BF974D"/>
              </a:buClr>
              <a:buNone/>
            </a:pPr>
            <a:r>
              <a:rPr lang="en-US" sz="1600" dirty="0">
                <a:solidFill>
                  <a:srgbClr val="534949"/>
                </a:solidFill>
              </a:rPr>
              <a:t>   </a:t>
            </a:r>
            <a:r>
              <a:rPr lang="en-US" sz="1600" dirty="0">
                <a:solidFill>
                  <a:srgbClr val="534949"/>
                </a:solidFill>
                <a:hlinkClick r:id="rId7"/>
              </a:rPr>
              <a:t>chrystial.c.correa@uth.tmc.edu</a:t>
            </a:r>
            <a:r>
              <a:rPr lang="en-US" sz="1600" dirty="0">
                <a:solidFill>
                  <a:srgbClr val="534949"/>
                </a:solidFill>
              </a:rPr>
              <a:t> </a:t>
            </a:r>
          </a:p>
          <a:p>
            <a:pPr marL="365760" lvl="1" indent="0">
              <a:buClr>
                <a:srgbClr val="BF974D"/>
              </a:buClr>
              <a:buNone/>
            </a:pPr>
            <a:endParaRPr lang="en-US" sz="1600" dirty="0">
              <a:solidFill>
                <a:srgbClr val="534949"/>
              </a:solidFill>
            </a:endParaRPr>
          </a:p>
          <a:p>
            <a:pPr marL="365760" lvl="1" indent="0">
              <a:buNone/>
            </a:pPr>
            <a:endParaRPr lang="en-US" sz="1600" u="sng" dirty="0">
              <a:solidFill>
                <a:schemeClr val="accent2"/>
              </a:solidFill>
            </a:endParaRPr>
          </a:p>
        </p:txBody>
      </p:sp>
      <p:sp>
        <p:nvSpPr>
          <p:cNvPr id="4" name="Title 3"/>
          <p:cNvSpPr>
            <a:spLocks noGrp="1"/>
          </p:cNvSpPr>
          <p:nvPr>
            <p:ph type="title"/>
          </p:nvPr>
        </p:nvSpPr>
        <p:spPr/>
        <p:txBody>
          <a:bodyPr/>
          <a:lstStyle/>
          <a:p>
            <a:r>
              <a:rPr lang="en-US" dirty="0"/>
              <a:t>Thank you! Questions?</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5850727"/>
            <a:ext cx="11223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5951533"/>
            <a:ext cx="8350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8500" y="6025692"/>
            <a:ext cx="9271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0456" y="6006303"/>
            <a:ext cx="13589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D0C0D7-EFA7-49B8-93BC-548441FAC11C}" type="slidenum">
              <a:rPr lang="en-US" smtClean="0"/>
              <a:t>25</a:t>
            </a:fld>
            <a:endParaRPr lang="en-US"/>
          </a:p>
        </p:txBody>
      </p:sp>
    </p:spTree>
    <p:extLst>
      <p:ext uri="{BB962C8B-B14F-4D97-AF65-F5344CB8AC3E}">
        <p14:creationId xmlns:p14="http://schemas.microsoft.com/office/powerpoint/2010/main" val="282476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he University of Texas"/>
          <p:cNvPicPr>
            <a:picLocks noChangeAspect="1" noChangeArrowheads="1"/>
          </p:cNvPicPr>
          <p:nvPr/>
        </p:nvPicPr>
        <p:blipFill>
          <a:blip r:embed="rId3" cstate="screen"/>
          <a:srcRect/>
          <a:stretch>
            <a:fillRect/>
          </a:stretch>
        </p:blipFill>
        <p:spPr bwMode="auto">
          <a:xfrm>
            <a:off x="3433975" y="587809"/>
            <a:ext cx="1355002" cy="731520"/>
          </a:xfrm>
          <a:prstGeom prst="rect">
            <a:avLst/>
          </a:prstGeom>
          <a:solidFill>
            <a:schemeClr val="bg1"/>
          </a:solidFill>
        </p:spPr>
      </p:pic>
      <p:pic>
        <p:nvPicPr>
          <p:cNvPr id="14340" name="Picture 4" descr="http://www.anthc.org/storefront/sf_images/logo.png"/>
          <p:cNvPicPr>
            <a:picLocks noChangeAspect="1" noChangeArrowheads="1"/>
          </p:cNvPicPr>
          <p:nvPr/>
        </p:nvPicPr>
        <p:blipFill rotWithShape="1">
          <a:blip r:embed="rId4" cstate="screen"/>
          <a:srcRect r="86252"/>
          <a:stretch/>
        </p:blipFill>
        <p:spPr bwMode="auto">
          <a:xfrm>
            <a:off x="1458147" y="601444"/>
            <a:ext cx="835626" cy="843616"/>
          </a:xfrm>
          <a:prstGeom prst="rect">
            <a:avLst/>
          </a:prstGeom>
          <a:noFill/>
        </p:spPr>
      </p:pic>
      <p:pic>
        <p:nvPicPr>
          <p:cNvPr id="14342" name="Picture 6" descr="Northwest Portland Area Indian Health Board: Indian Leadership for Indian Health"/>
          <p:cNvPicPr>
            <a:picLocks noChangeAspect="1" noChangeArrowheads="1"/>
          </p:cNvPicPr>
          <p:nvPr/>
        </p:nvPicPr>
        <p:blipFill rotWithShape="1">
          <a:blip r:embed="rId5" cstate="screen"/>
          <a:srcRect r="77300"/>
          <a:stretch/>
        </p:blipFill>
        <p:spPr bwMode="auto">
          <a:xfrm>
            <a:off x="2408956" y="184560"/>
            <a:ext cx="927604" cy="737376"/>
          </a:xfrm>
          <a:prstGeom prst="rect">
            <a:avLst/>
          </a:prstGeom>
          <a:noFill/>
        </p:spPr>
      </p:pic>
      <p:pic>
        <p:nvPicPr>
          <p:cNvPr id="10"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892" t="7426" r="71092" b="84304"/>
          <a:stretch/>
        </p:blipFill>
        <p:spPr bwMode="auto">
          <a:xfrm>
            <a:off x="162118" y="180426"/>
            <a:ext cx="1125874" cy="104418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7995" t="24182" r="4381" b="19525"/>
          <a:stretch/>
        </p:blipFill>
        <p:spPr>
          <a:xfrm>
            <a:off x="162118" y="1554312"/>
            <a:ext cx="8829482" cy="4405817"/>
          </a:xfrm>
          <a:prstGeom prst="rect">
            <a:avLst/>
          </a:prstGeom>
          <a:ln>
            <a:noFill/>
          </a:ln>
          <a:effectLst>
            <a:outerShdw blurRad="292100" dist="139700" dir="2700000" algn="tl" rotWithShape="0">
              <a:srgbClr val="333333">
                <a:alpha val="65000"/>
              </a:srgbClr>
            </a:outerShdw>
          </a:effectLst>
        </p:spPr>
      </p:pic>
      <p:pic>
        <p:nvPicPr>
          <p:cNvPr id="12" name="Picture 6" descr="http://1.bp.blogspot.com/_vetNeNnya3c/SwX15ax8-gI/AAAAAAAABh0/8NMlGZEEurg/s1600/cdc_logo.jpg"/>
          <p:cNvPicPr>
            <a:picLocks noGrp="1" noChangeAspect="1" noChangeArrowheads="1"/>
          </p:cNvPicPr>
          <p:nvPr>
            <p:ph sz="quarter" idx="2"/>
          </p:nvPr>
        </p:nvPicPr>
        <p:blipFill>
          <a:blip r:embed="rId8" cstate="screen">
            <a:clrChange>
              <a:clrFrom>
                <a:srgbClr val="FFFFFF"/>
              </a:clrFrom>
              <a:clrTo>
                <a:srgbClr val="FFFFFF">
                  <a:alpha val="0"/>
                </a:srgbClr>
              </a:clrTo>
            </a:clrChange>
          </a:blip>
          <a:srcRect/>
          <a:stretch>
            <a:fillRect/>
          </a:stretch>
        </p:blipFill>
        <p:spPr bwMode="auto">
          <a:xfrm>
            <a:off x="4955414" y="180425"/>
            <a:ext cx="877709" cy="642921"/>
          </a:xfrm>
          <a:prstGeom prst="rect">
            <a:avLst/>
          </a:prstGeom>
          <a:noFill/>
        </p:spPr>
      </p:pic>
      <p:pic>
        <p:nvPicPr>
          <p:cNvPr id="13" name="Picture 2" descr="\\ITCASRV6\UserFolders$\GwendaG\My Documents\My Pictures\acflogo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00405" y="748598"/>
            <a:ext cx="548640" cy="5775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mother-earth-journal.com/wp-content/uploads/2010/05/ihs_logo.gif"/>
          <p:cNvPicPr>
            <a:picLocks noChangeAspect="1" noChangeArrowheads="1"/>
          </p:cNvPicPr>
          <p:nvPr/>
        </p:nvPicPr>
        <p:blipFill>
          <a:blip r:embed="rId10" cstate="screen"/>
          <a:srcRect/>
          <a:stretch>
            <a:fillRect/>
          </a:stretch>
        </p:blipFill>
        <p:spPr bwMode="auto">
          <a:xfrm>
            <a:off x="6640186" y="180425"/>
            <a:ext cx="703589" cy="691480"/>
          </a:xfrm>
          <a:prstGeom prst="rect">
            <a:avLst/>
          </a:prstGeom>
          <a:noFill/>
        </p:spPr>
      </p:pic>
      <p:pic>
        <p:nvPicPr>
          <p:cNvPr id="15" name="Picture 9"/>
          <p:cNvPicPr>
            <a:picLocks noChangeAspect="1" noChangeArrowheads="1"/>
          </p:cNvPicPr>
          <p:nvPr/>
        </p:nvPicPr>
        <p:blipFill>
          <a:blip r:embed="rId11" cstate="screen">
            <a:clrChange>
              <a:clrFrom>
                <a:srgbClr val="FFFFFF"/>
              </a:clrFrom>
              <a:clrTo>
                <a:srgbClr val="FFFFFF">
                  <a:alpha val="0"/>
                </a:srgbClr>
              </a:clrTo>
            </a:clrChange>
            <a:lum contrast="20000"/>
          </a:blip>
          <a:srcRect/>
          <a:stretch>
            <a:fillRect/>
          </a:stretch>
        </p:blipFill>
        <p:spPr bwMode="auto">
          <a:xfrm>
            <a:off x="7208657" y="702520"/>
            <a:ext cx="1029516" cy="729240"/>
          </a:xfrm>
          <a:prstGeom prst="rect">
            <a:avLst/>
          </a:prstGeom>
          <a:noFill/>
          <a:ln w="9525">
            <a:noFill/>
            <a:miter lim="800000"/>
            <a:headEnd/>
            <a:tailEnd/>
          </a:ln>
        </p:spPr>
      </p:pic>
      <p:pic>
        <p:nvPicPr>
          <p:cNvPr id="16" name="Picture 11" descr="http://w4.campusexplorer.com/media/376x262/media-CA5B5075.png"/>
          <p:cNvPicPr>
            <a:picLocks noGrp="1" noChangeAspect="1" noChangeArrowheads="1"/>
          </p:cNvPicPr>
          <p:nvPr>
            <p:ph sz="quarter" idx="3"/>
          </p:nvPr>
        </p:nvPicPr>
        <p:blipFill>
          <a:blip r:embed="rId12" cstate="screen">
            <a:clrChange>
              <a:clrFrom>
                <a:srgbClr val="FFFFFF"/>
              </a:clrFrom>
              <a:clrTo>
                <a:srgbClr val="FFFFFF">
                  <a:alpha val="0"/>
                </a:srgbClr>
              </a:clrTo>
            </a:clrChange>
            <a:duotone>
              <a:schemeClr val="accent4">
                <a:shade val="45000"/>
                <a:satMod val="135000"/>
              </a:schemeClr>
              <a:prstClr val="white"/>
            </a:duotone>
          </a:blip>
          <a:srcRect l="12671" r="12671"/>
          <a:stretch>
            <a:fillRect/>
          </a:stretch>
        </p:blipFill>
        <p:spPr bwMode="auto">
          <a:xfrm>
            <a:off x="8296275" y="215366"/>
            <a:ext cx="728848" cy="680258"/>
          </a:xfrm>
          <a:prstGeom prst="rect">
            <a:avLst/>
          </a:prstGeom>
          <a:noFill/>
        </p:spPr>
      </p:pic>
      <p:sp>
        <p:nvSpPr>
          <p:cNvPr id="2" name="Slide Number Placeholder 1"/>
          <p:cNvSpPr>
            <a:spLocks noGrp="1"/>
          </p:cNvSpPr>
          <p:nvPr>
            <p:ph type="sldNum" sz="quarter" idx="12"/>
          </p:nvPr>
        </p:nvSpPr>
        <p:spPr/>
        <p:txBody>
          <a:bodyPr/>
          <a:lstStyle/>
          <a:p>
            <a:pPr>
              <a:defRPr/>
            </a:pPr>
            <a:fld id="{69EBD6BA-DD57-443B-ABF7-A1A9A18DE94E}" type="slidenum">
              <a:rPr lang="en-US" smtClean="0"/>
              <a:pPr>
                <a:defRPr/>
              </a:pPr>
              <a:t>3</a:t>
            </a:fld>
            <a:endParaRPr lang="en-US"/>
          </a:p>
        </p:txBody>
      </p:sp>
      <p:sp>
        <p:nvSpPr>
          <p:cNvPr id="3" name="Footer Placeholder 2"/>
          <p:cNvSpPr>
            <a:spLocks noGrp="1"/>
          </p:cNvSpPr>
          <p:nvPr>
            <p:ph type="ftr" sz="quarter" idx="11"/>
          </p:nvPr>
        </p:nvSpPr>
        <p:spPr/>
        <p:txBody>
          <a:bodyPr/>
          <a:lstStyle/>
          <a:p>
            <a:pPr>
              <a:defRPr/>
            </a:pPr>
            <a:r>
              <a:rPr lang="en-US" dirty="0">
                <a:solidFill>
                  <a:srgbClr val="775F55"/>
                </a:solidFill>
              </a:rPr>
              <a:t>Figure 1: Native IYG Team, ITCA</a:t>
            </a:r>
          </a:p>
        </p:txBody>
      </p:sp>
    </p:spTree>
    <p:extLst>
      <p:ext uri="{BB962C8B-B14F-4D97-AF65-F5344CB8AC3E}">
        <p14:creationId xmlns:p14="http://schemas.microsoft.com/office/powerpoint/2010/main" val="206807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274819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81200"/>
            <a:ext cx="2748190" cy="174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85" y="3696226"/>
            <a:ext cx="272910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13100" y="152400"/>
            <a:ext cx="5626100" cy="1097280"/>
          </a:xfrm>
        </p:spPr>
        <p:txBody>
          <a:bodyPr/>
          <a:lstStyle/>
          <a:p>
            <a:r>
              <a:rPr lang="en-US" dirty="0"/>
              <a:t>Adolescent sexual Health</a:t>
            </a:r>
          </a:p>
        </p:txBody>
      </p:sp>
      <p:sp>
        <p:nvSpPr>
          <p:cNvPr id="6" name="Content Placeholder 5"/>
          <p:cNvSpPr>
            <a:spLocks noGrp="1"/>
          </p:cNvSpPr>
          <p:nvPr>
            <p:ph sz="quarter" idx="2"/>
          </p:nvPr>
        </p:nvSpPr>
        <p:spPr>
          <a:xfrm>
            <a:off x="2900590" y="1676400"/>
            <a:ext cx="6014810" cy="1752600"/>
          </a:xfrm>
        </p:spPr>
        <p:txBody>
          <a:bodyPr>
            <a:normAutofit/>
          </a:bodyPr>
          <a:lstStyle/>
          <a:p>
            <a:r>
              <a:rPr lang="en-US" sz="1800" dirty="0"/>
              <a:t>2012: AI/AN teens (15-19 </a:t>
            </a:r>
            <a:r>
              <a:rPr lang="en-US" sz="1800" dirty="0" err="1"/>
              <a:t>y.o</a:t>
            </a:r>
            <a:r>
              <a:rPr lang="en-US" sz="1800" dirty="0"/>
              <a:t>.) had the third highest teen birth rate reported among all races and ethnicities </a:t>
            </a:r>
            <a:r>
              <a:rPr lang="en-US" sz="1000" dirty="0"/>
              <a:t>1</a:t>
            </a:r>
          </a:p>
          <a:p>
            <a:pPr lvl="1"/>
            <a:r>
              <a:rPr lang="en-US" b="1" dirty="0"/>
              <a:t>35 per 1,000 population</a:t>
            </a:r>
          </a:p>
          <a:p>
            <a:pPr lvl="1"/>
            <a:r>
              <a:rPr lang="en-US" dirty="0"/>
              <a:t>29 per 1,000 for the nation as a whole</a:t>
            </a:r>
          </a:p>
          <a:p>
            <a:endParaRPr lang="en-US" dirty="0"/>
          </a:p>
        </p:txBody>
      </p:sp>
      <p:sp>
        <p:nvSpPr>
          <p:cNvPr id="7" name="Content Placeholder 6"/>
          <p:cNvSpPr>
            <a:spLocks noGrp="1"/>
          </p:cNvSpPr>
          <p:nvPr>
            <p:ph sz="quarter" idx="3"/>
          </p:nvPr>
        </p:nvSpPr>
        <p:spPr>
          <a:xfrm>
            <a:off x="2900590" y="3352800"/>
            <a:ext cx="6014810" cy="1549400"/>
          </a:xfrm>
        </p:spPr>
        <p:txBody>
          <a:bodyPr>
            <a:noAutofit/>
          </a:bodyPr>
          <a:lstStyle/>
          <a:p>
            <a:r>
              <a:rPr lang="en-US" sz="1800" dirty="0"/>
              <a:t>2010: AI/AN teens (15-19 </a:t>
            </a:r>
            <a:r>
              <a:rPr lang="en-US" sz="1800" dirty="0" err="1"/>
              <a:t>y.o</a:t>
            </a:r>
            <a:r>
              <a:rPr lang="en-US" sz="1800" dirty="0"/>
              <a:t>) had the highest prevalence of repeat teen births among all race and ethnicities </a:t>
            </a:r>
            <a:r>
              <a:rPr lang="en-US" sz="1000" dirty="0"/>
              <a:t>2</a:t>
            </a:r>
          </a:p>
          <a:p>
            <a:pPr lvl="1"/>
            <a:r>
              <a:rPr lang="en-US" b="1" dirty="0"/>
              <a:t>21.6%</a:t>
            </a:r>
          </a:p>
          <a:p>
            <a:pPr lvl="1"/>
            <a:r>
              <a:rPr lang="en-US" dirty="0"/>
              <a:t>14.8% among White youth</a:t>
            </a:r>
          </a:p>
        </p:txBody>
      </p:sp>
      <p:sp>
        <p:nvSpPr>
          <p:cNvPr id="11" name="Content Placeholder 6"/>
          <p:cNvSpPr txBox="1">
            <a:spLocks/>
          </p:cNvSpPr>
          <p:nvPr/>
        </p:nvSpPr>
        <p:spPr>
          <a:xfrm>
            <a:off x="2900590" y="5334000"/>
            <a:ext cx="6091010" cy="1295400"/>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endParaRPr lang="en-US" dirty="0"/>
          </a:p>
        </p:txBody>
      </p:sp>
      <p:sp>
        <p:nvSpPr>
          <p:cNvPr id="3" name="Slide Number Placeholder 2"/>
          <p:cNvSpPr>
            <a:spLocks noGrp="1"/>
          </p:cNvSpPr>
          <p:nvPr>
            <p:ph type="sldNum" sz="quarter" idx="12"/>
          </p:nvPr>
        </p:nvSpPr>
        <p:spPr/>
        <p:txBody>
          <a:bodyPr/>
          <a:lstStyle/>
          <a:p>
            <a:pPr>
              <a:defRPr/>
            </a:pPr>
            <a:fld id="{69EBD6BA-DD57-443B-ABF7-A1A9A18DE94E}" type="slidenum">
              <a:rPr lang="en-US" smtClean="0"/>
              <a:pPr>
                <a:defRPr/>
              </a:pPr>
              <a:t>4</a:t>
            </a:fld>
            <a:endParaRPr lang="en-US" dirty="0"/>
          </a:p>
        </p:txBody>
      </p:sp>
      <p:sp>
        <p:nvSpPr>
          <p:cNvPr id="13" name="Footer Placeholder 12"/>
          <p:cNvSpPr>
            <a:spLocks noGrp="1"/>
          </p:cNvSpPr>
          <p:nvPr>
            <p:ph type="ftr" sz="quarter" idx="11"/>
          </p:nvPr>
        </p:nvSpPr>
        <p:spPr>
          <a:xfrm>
            <a:off x="171485" y="6057900"/>
            <a:ext cx="8820115" cy="800100"/>
          </a:xfrm>
        </p:spPr>
        <p:txBody>
          <a:bodyPr/>
          <a:lstStyle/>
          <a:p>
            <a:pPr algn="l">
              <a:defRPr/>
            </a:pPr>
            <a:r>
              <a:rPr lang="en-US" dirty="0">
                <a:solidFill>
                  <a:srgbClr val="775F55"/>
                </a:solidFill>
              </a:rPr>
              <a:t>Sources: CDC (2012). "American Indian &amp; Alaska Native (AI/AN) Populations." Retrieved September 14, 2012, from http://www.cdc.gov/nchs/fastats/american-indian-health.htm CDC (2013, April 5, 2013). "Vital Signs: Repeat Births Among Teens — United States, </a:t>
            </a:r>
            <a:r>
              <a:rPr lang="en-US" dirty="0">
                <a:solidFill>
                  <a:schemeClr val="accent4"/>
                </a:solidFill>
              </a:rPr>
              <a:t>2007–2010." Morbidity and Mortality Weekly Report. from </a:t>
            </a:r>
            <a:r>
              <a:rPr lang="en-US" u="sng" dirty="0">
                <a:hlinkClick r:id="rId6"/>
              </a:rPr>
              <a:t>http://www.cdc.gov/mmwr/preview/mmwrhtml/mm6213a4.htm?s_cid=mm6213a4_w</a:t>
            </a:r>
            <a:r>
              <a:rPr lang="en-US" dirty="0"/>
              <a:t>.</a:t>
            </a:r>
          </a:p>
          <a:p>
            <a:pPr>
              <a:defRPr/>
            </a:pPr>
            <a:endParaRPr lang="en-US" dirty="0">
              <a:solidFill>
                <a:srgbClr val="775F55"/>
              </a:solidFill>
            </a:endParaRPr>
          </a:p>
        </p:txBody>
      </p:sp>
      <p:sp>
        <p:nvSpPr>
          <p:cNvPr id="19" name="TextBox 9"/>
          <p:cNvSpPr txBox="1"/>
          <p:nvPr/>
        </p:nvSpPr>
        <p:spPr>
          <a:xfrm>
            <a:off x="171485" y="5512326"/>
            <a:ext cx="2190115" cy="430887"/>
          </a:xfrm>
          <a:prstGeom prst="rect">
            <a:avLst/>
          </a:prstGeom>
          <a:noFill/>
        </p:spPr>
        <p:txBody>
          <a:bodyPr wrap="square" rtlCol="0">
            <a:spAutoFit/>
          </a:bodyPr>
          <a:lstStyle/>
          <a:p>
            <a:pPr marL="0" marR="0">
              <a:spcBef>
                <a:spcPts val="0"/>
              </a:spcBef>
              <a:spcAft>
                <a:spcPts val="0"/>
              </a:spcAft>
            </a:pPr>
            <a:r>
              <a:rPr lang="en-US" sz="1100" kern="1200" dirty="0">
                <a:solidFill>
                  <a:schemeClr val="accent4"/>
                </a:solidFill>
                <a:effectLst/>
                <a:latin typeface="Franklin Gothic Medium"/>
                <a:ea typeface="Times New Roman"/>
                <a:cs typeface="Times New Roman"/>
              </a:rPr>
              <a:t>Figures 2:-</a:t>
            </a:r>
            <a:r>
              <a:rPr lang="en-US" sz="1100" dirty="0">
                <a:solidFill>
                  <a:schemeClr val="accent4"/>
                </a:solidFill>
                <a:latin typeface="Franklin Gothic Medium"/>
                <a:ea typeface="Times New Roman"/>
                <a:cs typeface="Times New Roman"/>
              </a:rPr>
              <a:t>4</a:t>
            </a:r>
            <a:r>
              <a:rPr lang="en-US" sz="1100" kern="1200" dirty="0">
                <a:solidFill>
                  <a:schemeClr val="accent4"/>
                </a:solidFill>
                <a:effectLst/>
                <a:latin typeface="Franklin Gothic Medium"/>
                <a:ea typeface="Times New Roman"/>
                <a:cs typeface="Times New Roman"/>
              </a:rPr>
              <a:t> We R Native, </a:t>
            </a:r>
            <a:r>
              <a:rPr lang="en-US" sz="1100" kern="1200" dirty="0" err="1">
                <a:solidFill>
                  <a:schemeClr val="accent4"/>
                </a:solidFill>
                <a:effectLst/>
                <a:latin typeface="Franklin Gothic Medium"/>
                <a:ea typeface="Times New Roman"/>
                <a:cs typeface="Times New Roman"/>
              </a:rPr>
              <a:t>Mitchelldyer</a:t>
            </a:r>
            <a:r>
              <a:rPr lang="en-US" sz="1100" kern="1200" dirty="0">
                <a:solidFill>
                  <a:schemeClr val="accent4"/>
                </a:solidFill>
                <a:effectLst/>
                <a:latin typeface="Franklin Gothic Medium"/>
                <a:ea typeface="Times New Roman"/>
                <a:cs typeface="Times New Roman"/>
              </a:rPr>
              <a:t> Photography</a:t>
            </a:r>
            <a:endParaRPr lang="en-US" sz="1200" dirty="0">
              <a:solidFill>
                <a:schemeClr val="accent4"/>
              </a:solidFill>
              <a:effectLst/>
              <a:latin typeface="Times New Roman"/>
              <a:ea typeface="Times New Roman"/>
            </a:endParaRPr>
          </a:p>
        </p:txBody>
      </p:sp>
    </p:spTree>
    <p:extLst>
      <p:ext uri="{BB962C8B-B14F-4D97-AF65-F5344CB8AC3E}">
        <p14:creationId xmlns:p14="http://schemas.microsoft.com/office/powerpoint/2010/main" val="180806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274819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81200"/>
            <a:ext cx="2748190" cy="174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85" y="3696226"/>
            <a:ext cx="272910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13100" y="152400"/>
            <a:ext cx="5626100" cy="1097280"/>
          </a:xfrm>
        </p:spPr>
        <p:txBody>
          <a:bodyPr/>
          <a:lstStyle/>
          <a:p>
            <a:r>
              <a:rPr lang="en-US" dirty="0"/>
              <a:t>Adolescent sexual Health</a:t>
            </a:r>
          </a:p>
        </p:txBody>
      </p:sp>
      <p:sp>
        <p:nvSpPr>
          <p:cNvPr id="11" name="Content Placeholder 6"/>
          <p:cNvSpPr txBox="1">
            <a:spLocks/>
          </p:cNvSpPr>
          <p:nvPr/>
        </p:nvSpPr>
        <p:spPr>
          <a:xfrm>
            <a:off x="2875190" y="1828800"/>
            <a:ext cx="6091010" cy="1295400"/>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1800" dirty="0"/>
              <a:t>2012: AI/ANs had the second highest rate of chlamydia reported among all races and ethnicities</a:t>
            </a:r>
          </a:p>
          <a:p>
            <a:pPr lvl="1"/>
            <a:r>
              <a:rPr lang="en-US" dirty="0"/>
              <a:t>728.2 per 100,000</a:t>
            </a:r>
          </a:p>
          <a:p>
            <a:pPr lvl="1"/>
            <a:r>
              <a:rPr lang="en-US" dirty="0"/>
              <a:t>4 times the rate of Whites (179.6 per 100,000)</a:t>
            </a:r>
          </a:p>
        </p:txBody>
      </p:sp>
      <p:sp>
        <p:nvSpPr>
          <p:cNvPr id="3" name="Slide Number Placeholder 2"/>
          <p:cNvSpPr>
            <a:spLocks noGrp="1"/>
          </p:cNvSpPr>
          <p:nvPr>
            <p:ph type="sldNum" sz="quarter" idx="12"/>
          </p:nvPr>
        </p:nvSpPr>
        <p:spPr/>
        <p:txBody>
          <a:bodyPr/>
          <a:lstStyle/>
          <a:p>
            <a:pPr>
              <a:defRPr/>
            </a:pPr>
            <a:fld id="{69EBD6BA-DD57-443B-ABF7-A1A9A18DE94E}" type="slidenum">
              <a:rPr lang="en-US" smtClean="0"/>
              <a:pPr>
                <a:defRPr/>
              </a:pPr>
              <a:t>5</a:t>
            </a:fld>
            <a:endParaRPr lang="en-US"/>
          </a:p>
        </p:txBody>
      </p:sp>
      <p:sp>
        <p:nvSpPr>
          <p:cNvPr id="9" name="Footer Placeholder 8"/>
          <p:cNvSpPr>
            <a:spLocks noGrp="1"/>
          </p:cNvSpPr>
          <p:nvPr>
            <p:ph type="ftr" sz="quarter" idx="11"/>
          </p:nvPr>
        </p:nvSpPr>
        <p:spPr>
          <a:xfrm>
            <a:off x="204142" y="6324600"/>
            <a:ext cx="7543800" cy="306070"/>
          </a:xfrm>
        </p:spPr>
        <p:txBody>
          <a:bodyPr/>
          <a:lstStyle/>
          <a:p>
            <a:pPr algn="l">
              <a:defRPr/>
            </a:pPr>
            <a:r>
              <a:rPr lang="en-US" dirty="0">
                <a:solidFill>
                  <a:srgbClr val="775F55"/>
                </a:solidFill>
              </a:rPr>
              <a:t>Source: •CDC and IHS (2012). "Indian Health Surveillance Report—Sexually Transmitted Diseases 2011." from http://www.cdc.gov/std/stats/ihs/ihs-surv-report-2011_062314.pdf </a:t>
            </a:r>
          </a:p>
        </p:txBody>
      </p:sp>
    </p:spTree>
    <p:extLst>
      <p:ext uri="{BB962C8B-B14F-4D97-AF65-F5344CB8AC3E}">
        <p14:creationId xmlns:p14="http://schemas.microsoft.com/office/powerpoint/2010/main" val="75928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It’s Your Game (IYG) - Goal</a:t>
            </a:r>
          </a:p>
        </p:txBody>
      </p:sp>
      <p:sp>
        <p:nvSpPr>
          <p:cNvPr id="4" name="Content Placeholder 2"/>
          <p:cNvSpPr>
            <a:spLocks noGrp="1"/>
          </p:cNvSpPr>
          <p:nvPr>
            <p:ph idx="1"/>
          </p:nvPr>
        </p:nvSpPr>
        <p:spPr/>
        <p:txBody>
          <a:bodyPr numCol="1" anchor="ctr">
            <a:normAutofit/>
          </a:bodyPr>
          <a:lstStyle/>
          <a:p>
            <a:pPr algn="just">
              <a:buFont typeface="Wingdings" panose="05000000000000000000" pitchFamily="2" charset="2"/>
              <a:buChar char="q"/>
            </a:pPr>
            <a:r>
              <a:rPr lang="en-US" sz="2400" dirty="0"/>
              <a:t> To adapt and evaluate the effectiveness of an Internet-based HIV/STI &amp; pregnancy prevention program for middle school-aged youth (12-14 years old) in three geographically dispersed American Indian/Alaska Native (AI/AN) communities in Alaska, Arizona &amp; Pacific Northwest.</a:t>
            </a:r>
          </a:p>
        </p:txBody>
      </p:sp>
      <p:sp>
        <p:nvSpPr>
          <p:cNvPr id="2" name="Slide Number Placeholder 1"/>
          <p:cNvSpPr>
            <a:spLocks noGrp="1"/>
          </p:cNvSpPr>
          <p:nvPr>
            <p:ph type="sldNum" sz="quarter" idx="12"/>
          </p:nvPr>
        </p:nvSpPr>
        <p:spPr/>
        <p:txBody>
          <a:bodyPr/>
          <a:lstStyle/>
          <a:p>
            <a:fld id="{66D0C0D7-EFA7-49B8-93BC-548441FAC11C}" type="slidenum">
              <a:rPr lang="en-US" smtClean="0"/>
              <a:t>6</a:t>
            </a:fld>
            <a:endParaRPr lang="en-US"/>
          </a:p>
        </p:txBody>
      </p:sp>
    </p:spTree>
    <p:extLst>
      <p:ext uri="{BB962C8B-B14F-4D97-AF65-F5344CB8AC3E}">
        <p14:creationId xmlns:p14="http://schemas.microsoft.com/office/powerpoint/2010/main" val="136852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a:t>It’s Your Game…Keep It Real</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2895238" cy="198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67200"/>
            <a:ext cx="3419475" cy="23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txBox="1">
            <a:spLocks/>
          </p:cNvSpPr>
          <p:nvPr/>
        </p:nvSpPr>
        <p:spPr bwMode="auto">
          <a:xfrm>
            <a:off x="4191000" y="1905000"/>
            <a:ext cx="4495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R="0" lvl="0" algn="l" defTabSz="914400" rtl="0" eaLnBrk="1" fontAlgn="auto" latinLnBrk="0" hangingPunct="1">
              <a:lnSpc>
                <a:spcPct val="100000"/>
              </a:lnSpc>
              <a:spcBef>
                <a:spcPts val="700"/>
              </a:spcBef>
              <a:spcAft>
                <a:spcPts val="0"/>
              </a:spcAft>
              <a:buClr>
                <a:srgbClr val="DD8047"/>
              </a:buClr>
              <a:buSzPct val="60000"/>
              <a:buFont typeface="Wingdings" panose="05000000000000000000" pitchFamily="2" charset="2"/>
              <a:buChar char="q"/>
              <a:tabLst/>
              <a:defRPr/>
            </a:pPr>
            <a:r>
              <a:rPr kumimoji="0" lang="en-US" sz="2600" b="0" i="0" u="none" strike="noStrike" kern="1200" cap="none" spc="0" normalizeH="0" baseline="0" noProof="0" dirty="0">
                <a:ln>
                  <a:noFill/>
                </a:ln>
                <a:solidFill>
                  <a:schemeClr val="tx2"/>
                </a:solidFill>
                <a:effectLst/>
                <a:uLnTx/>
                <a:uFillTx/>
              </a:rPr>
              <a:t>Theory-based, multimedia program for 7</a:t>
            </a:r>
            <a:r>
              <a:rPr kumimoji="0" lang="en-US" sz="2600" b="0" i="0" u="none" strike="noStrike" kern="1200" cap="none" spc="0" normalizeH="0" baseline="30000" noProof="0" dirty="0">
                <a:ln>
                  <a:noFill/>
                </a:ln>
                <a:solidFill>
                  <a:schemeClr val="tx2"/>
                </a:solidFill>
                <a:effectLst/>
                <a:uLnTx/>
                <a:uFillTx/>
              </a:rPr>
              <a:t>th</a:t>
            </a:r>
            <a:r>
              <a:rPr kumimoji="0" lang="en-US" sz="2600" b="0" i="0" u="none" strike="noStrike" kern="1200" cap="none" spc="0" normalizeH="0" baseline="0" noProof="0" dirty="0">
                <a:ln>
                  <a:noFill/>
                </a:ln>
                <a:solidFill>
                  <a:schemeClr val="tx2"/>
                </a:solidFill>
                <a:effectLst/>
                <a:uLnTx/>
                <a:uFillTx/>
              </a:rPr>
              <a:t> &amp; 8</a:t>
            </a:r>
            <a:r>
              <a:rPr kumimoji="0" lang="en-US" sz="2600" b="0" i="0" u="none" strike="noStrike" kern="1200" cap="none" spc="0" normalizeH="0" baseline="30000" noProof="0" dirty="0">
                <a:ln>
                  <a:noFill/>
                </a:ln>
                <a:solidFill>
                  <a:schemeClr val="tx2"/>
                </a:solidFill>
                <a:effectLst/>
                <a:uLnTx/>
                <a:uFillTx/>
              </a:rPr>
              <a:t>th</a:t>
            </a:r>
            <a:r>
              <a:rPr kumimoji="0" lang="en-US" sz="2600" b="0" i="0" u="none" strike="noStrike" kern="1200" cap="none" spc="0" normalizeH="0" baseline="0" noProof="0" dirty="0">
                <a:ln>
                  <a:noFill/>
                </a:ln>
                <a:solidFill>
                  <a:schemeClr val="tx2"/>
                </a:solidFill>
                <a:effectLst/>
                <a:uLnTx/>
                <a:uFillTx/>
              </a:rPr>
              <a:t> grade</a:t>
            </a:r>
          </a:p>
          <a:p>
            <a:pPr marR="0" lvl="0" algn="l" defTabSz="914400" rtl="0" eaLnBrk="1" fontAlgn="auto" latinLnBrk="0" hangingPunct="1">
              <a:lnSpc>
                <a:spcPct val="100000"/>
              </a:lnSpc>
              <a:spcBef>
                <a:spcPts val="700"/>
              </a:spcBef>
              <a:spcAft>
                <a:spcPts val="0"/>
              </a:spcAft>
              <a:buClr>
                <a:srgbClr val="DD8047"/>
              </a:buClr>
              <a:buSzPct val="60000"/>
              <a:buFont typeface="Wingdings" panose="05000000000000000000" pitchFamily="2" charset="2"/>
              <a:buChar char="q"/>
              <a:tabLst/>
              <a:defRPr/>
            </a:pPr>
            <a:r>
              <a:rPr kumimoji="0" lang="en-US" sz="2600" b="0" i="0" u="none" strike="noStrike" kern="1200" cap="none" spc="0" normalizeH="0" baseline="0" noProof="0" dirty="0">
                <a:ln>
                  <a:noFill/>
                </a:ln>
                <a:solidFill>
                  <a:schemeClr val="tx2"/>
                </a:solidFill>
                <a:effectLst/>
                <a:uLnTx/>
                <a:uFillTx/>
              </a:rPr>
              <a:t>Two randomized controlled trials</a:t>
            </a:r>
          </a:p>
          <a:p>
            <a:pPr marR="0" lvl="0" algn="l" defTabSz="914400" rtl="0" eaLnBrk="1" fontAlgn="auto" latinLnBrk="0" hangingPunct="1">
              <a:lnSpc>
                <a:spcPct val="100000"/>
              </a:lnSpc>
              <a:spcBef>
                <a:spcPts val="700"/>
              </a:spcBef>
              <a:spcAft>
                <a:spcPts val="0"/>
              </a:spcAft>
              <a:buClr>
                <a:srgbClr val="DD8047"/>
              </a:buClr>
              <a:buSzPct val="60000"/>
              <a:buFont typeface="Wingdings" panose="05000000000000000000" pitchFamily="2" charset="2"/>
              <a:buChar char="q"/>
              <a:tabLst/>
              <a:defRPr/>
            </a:pPr>
            <a:r>
              <a:rPr kumimoji="0" lang="en-US" sz="2600" b="0" i="0" u="none" strike="noStrike" kern="1200" cap="none" spc="0" normalizeH="0" baseline="0" noProof="0" dirty="0">
                <a:ln>
                  <a:noFill/>
                </a:ln>
                <a:solidFill>
                  <a:schemeClr val="tx2"/>
                </a:solidFill>
                <a:effectLst/>
                <a:uLnTx/>
                <a:uFillTx/>
              </a:rPr>
              <a:t>Effective outcomes by follow-up at 9</a:t>
            </a:r>
            <a:r>
              <a:rPr kumimoji="0" lang="en-US" sz="2600" b="0" i="0" u="none" strike="noStrike" kern="1200" cap="none" spc="0" normalizeH="0" baseline="30000" noProof="0" dirty="0">
                <a:ln>
                  <a:noFill/>
                </a:ln>
                <a:solidFill>
                  <a:schemeClr val="tx2"/>
                </a:solidFill>
                <a:effectLst/>
                <a:uLnTx/>
                <a:uFillTx/>
              </a:rPr>
              <a:t>th</a:t>
            </a:r>
            <a:r>
              <a:rPr kumimoji="0" lang="en-US" sz="2600" b="0" i="0" u="none" strike="noStrike" kern="1200" cap="none" spc="0" normalizeH="0" baseline="0" noProof="0" dirty="0">
                <a:ln>
                  <a:noFill/>
                </a:ln>
                <a:solidFill>
                  <a:schemeClr val="tx2"/>
                </a:solidFill>
                <a:effectLst/>
                <a:uLnTx/>
                <a:uFillTx/>
              </a:rPr>
              <a:t> grade</a:t>
            </a:r>
          </a:p>
          <a:p>
            <a:pPr marL="640080" marR="0" lvl="1" indent="-274320" algn="l" defTabSz="914400" rtl="0" eaLnBrk="1" fontAlgn="auto" latinLnBrk="0" hangingPunct="1">
              <a:lnSpc>
                <a:spcPct val="100000"/>
              </a:lnSpc>
              <a:spcBef>
                <a:spcPts val="550"/>
              </a:spcBef>
              <a:spcAft>
                <a:spcPts val="0"/>
              </a:spcAft>
              <a:buClr>
                <a:srgbClr val="94B6D2"/>
              </a:buClr>
              <a:buSzPct val="70000"/>
              <a:buFont typeface="Wingdings 2"/>
              <a:buChar char=""/>
              <a:tabLst/>
              <a:defRPr/>
            </a:pPr>
            <a:r>
              <a:rPr kumimoji="0" lang="en-US" b="0" i="0" u="none" strike="noStrike" kern="1200" cap="none" spc="0" normalizeH="0" baseline="0" noProof="0" dirty="0">
                <a:ln>
                  <a:noFill/>
                </a:ln>
                <a:solidFill>
                  <a:schemeClr val="tx2"/>
                </a:solidFill>
                <a:effectLst/>
                <a:uLnTx/>
                <a:uFillTx/>
              </a:rPr>
              <a:t>Delayed initiation of sexual intercourse </a:t>
            </a:r>
          </a:p>
          <a:p>
            <a:pPr marL="640080" marR="0" lvl="1" indent="-274320" algn="l" defTabSz="914400" rtl="0" eaLnBrk="1" fontAlgn="auto" latinLnBrk="0" hangingPunct="1">
              <a:lnSpc>
                <a:spcPct val="100000"/>
              </a:lnSpc>
              <a:spcBef>
                <a:spcPts val="550"/>
              </a:spcBef>
              <a:spcAft>
                <a:spcPts val="0"/>
              </a:spcAft>
              <a:buClr>
                <a:srgbClr val="94B6D2"/>
              </a:buClr>
              <a:buSzPct val="70000"/>
              <a:buFont typeface="Wingdings 2"/>
              <a:buChar char=""/>
              <a:tabLst/>
              <a:defRPr/>
            </a:pPr>
            <a:r>
              <a:rPr kumimoji="0" lang="en-US" b="0" i="0" u="none" strike="noStrike" kern="1200" cap="none" spc="0" normalizeH="0" baseline="0" noProof="0" dirty="0">
                <a:ln>
                  <a:noFill/>
                </a:ln>
                <a:solidFill>
                  <a:schemeClr val="tx2"/>
                </a:solidFill>
                <a:effectLst/>
                <a:uLnTx/>
                <a:uFillTx/>
              </a:rPr>
              <a:t>Reduced frequency of sex</a:t>
            </a:r>
          </a:p>
          <a:p>
            <a:pPr marL="640080" marR="0" lvl="1" indent="-274320" algn="l" defTabSz="914400" rtl="0" eaLnBrk="1" fontAlgn="auto" latinLnBrk="0" hangingPunct="1">
              <a:lnSpc>
                <a:spcPct val="100000"/>
              </a:lnSpc>
              <a:spcBef>
                <a:spcPts val="550"/>
              </a:spcBef>
              <a:spcAft>
                <a:spcPts val="0"/>
              </a:spcAft>
              <a:buClr>
                <a:srgbClr val="94B6D2"/>
              </a:buClr>
              <a:buSzPct val="70000"/>
              <a:buFont typeface="Wingdings 2"/>
              <a:buChar char=""/>
              <a:tabLst/>
              <a:defRPr/>
            </a:pPr>
            <a:r>
              <a:rPr kumimoji="0" lang="en-US" b="0" i="0" u="none" strike="noStrike" kern="1200" cap="none" spc="0" normalizeH="0" baseline="0" noProof="0" dirty="0">
                <a:ln>
                  <a:noFill/>
                </a:ln>
                <a:solidFill>
                  <a:schemeClr val="tx2"/>
                </a:solidFill>
                <a:effectLst/>
                <a:uLnTx/>
                <a:uFillTx/>
              </a:rPr>
              <a:t>Increased condom use</a:t>
            </a:r>
          </a:p>
          <a:p>
            <a:pPr marL="640080" marR="0" lvl="1" indent="-274320" algn="l" defTabSz="914400" rtl="0" eaLnBrk="1" fontAlgn="auto" latinLnBrk="0" hangingPunct="1">
              <a:lnSpc>
                <a:spcPct val="100000"/>
              </a:lnSpc>
              <a:spcBef>
                <a:spcPts val="550"/>
              </a:spcBef>
              <a:spcAft>
                <a:spcPts val="0"/>
              </a:spcAft>
              <a:buClr>
                <a:srgbClr val="94B6D2"/>
              </a:buClr>
              <a:buSzPct val="70000"/>
              <a:buFont typeface="Wingdings 2"/>
              <a:buChar char=""/>
              <a:tabLst/>
              <a:defRPr/>
            </a:pPr>
            <a:r>
              <a:rPr kumimoji="0" lang="en-US" b="0" i="0" u="none" strike="noStrike" kern="1200" cap="none" spc="0" normalizeH="0" baseline="0" noProof="0" dirty="0">
                <a:ln>
                  <a:noFill/>
                </a:ln>
                <a:solidFill>
                  <a:schemeClr val="tx2"/>
                </a:solidFill>
                <a:effectLst/>
                <a:uLnTx/>
                <a:uFillTx/>
              </a:rPr>
              <a:t>Positive impact on psychosocial variables</a:t>
            </a:r>
          </a:p>
          <a:p>
            <a:pPr marL="320040" marR="0" lvl="0" indent="-320040" algn="l" defTabSz="914400" rtl="0" eaLnBrk="1" fontAlgn="auto" latinLnBrk="0" hangingPunct="1">
              <a:lnSpc>
                <a:spcPct val="100000"/>
              </a:lnSpc>
              <a:spcBef>
                <a:spcPts val="700"/>
              </a:spcBef>
              <a:spcAft>
                <a:spcPts val="0"/>
              </a:spcAft>
              <a:buClr>
                <a:srgbClr val="DD8047"/>
              </a:buClr>
              <a:buSzPct val="60000"/>
              <a:buFont typeface="Wingdings"/>
              <a:buChar char=""/>
              <a:tabLst/>
              <a:defRPr/>
            </a:pPr>
            <a:endParaRPr kumimoji="0" lang="en-US" sz="2900" b="0" i="0" u="none" strike="noStrike" kern="1200" cap="none" spc="0" normalizeH="0" baseline="0" noProof="0" dirty="0">
              <a:ln>
                <a:noFill/>
              </a:ln>
              <a:solidFill>
                <a:sysClr val="windowText" lastClr="000000"/>
              </a:solidFill>
              <a:effectLst/>
              <a:uLnTx/>
              <a:uFillTx/>
              <a:latin typeface="Tw Cen MT"/>
            </a:endParaRPr>
          </a:p>
        </p:txBody>
      </p:sp>
      <p:sp>
        <p:nvSpPr>
          <p:cNvPr id="2" name="Slide Number Placeholder 1"/>
          <p:cNvSpPr>
            <a:spLocks noGrp="1"/>
          </p:cNvSpPr>
          <p:nvPr>
            <p:ph type="sldNum" sz="quarter" idx="12"/>
          </p:nvPr>
        </p:nvSpPr>
        <p:spPr/>
        <p:txBody>
          <a:bodyPr/>
          <a:lstStyle/>
          <a:p>
            <a:fld id="{66D0C0D7-EFA7-49B8-93BC-548441FAC11C}" type="slidenum">
              <a:rPr lang="en-US" smtClean="0"/>
              <a:t>7</a:t>
            </a:fld>
            <a:endParaRPr lang="en-US"/>
          </a:p>
        </p:txBody>
      </p:sp>
    </p:spTree>
    <p:extLst>
      <p:ext uri="{BB962C8B-B14F-4D97-AF65-F5344CB8AC3E}">
        <p14:creationId xmlns:p14="http://schemas.microsoft.com/office/powerpoint/2010/main" val="1771510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IYG Tech: Lessons &amp; Topics</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315200" cy="469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D0C0D7-EFA7-49B8-93BC-548441FAC11C}" type="slidenum">
              <a:rPr lang="en-US" smtClean="0"/>
              <a:t>8</a:t>
            </a:fld>
            <a:endParaRPr lang="en-US"/>
          </a:p>
        </p:txBody>
      </p:sp>
    </p:spTree>
    <p:extLst>
      <p:ext uri="{BB962C8B-B14F-4D97-AF65-F5344CB8AC3E}">
        <p14:creationId xmlns:p14="http://schemas.microsoft.com/office/powerpoint/2010/main" val="277383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IYG usability testing and Adaptation</a:t>
            </a:r>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dirty="0"/>
          </a:p>
        </p:txBody>
      </p:sp>
      <p:pic>
        <p:nvPicPr>
          <p:cNvPr id="1026" name="Picture 2" descr="P:\Adolescent Health Alliance\We R Native - Photography\THRIVE Conference 2014\THRIVE_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8839200" cy="5105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69EBD6BA-DD57-443B-ABF7-A1A9A18DE94E}" type="slidenum">
              <a:rPr lang="en-US" smtClean="0"/>
              <a:pPr>
                <a:defRPr/>
              </a:pPr>
              <a:t>9</a:t>
            </a:fld>
            <a:endParaRPr lang="en-US"/>
          </a:p>
        </p:txBody>
      </p:sp>
      <p:sp>
        <p:nvSpPr>
          <p:cNvPr id="7" name="Footer Placeholder 6"/>
          <p:cNvSpPr>
            <a:spLocks noGrp="1"/>
          </p:cNvSpPr>
          <p:nvPr>
            <p:ph type="ftr" sz="quarter" idx="11"/>
          </p:nvPr>
        </p:nvSpPr>
        <p:spPr>
          <a:xfrm>
            <a:off x="3048000" y="6627223"/>
            <a:ext cx="3352800" cy="274320"/>
          </a:xfrm>
        </p:spPr>
        <p:txBody>
          <a:bodyPr/>
          <a:lstStyle/>
          <a:p>
            <a:pPr>
              <a:defRPr/>
            </a:pPr>
            <a:r>
              <a:rPr lang="en-US" dirty="0">
                <a:solidFill>
                  <a:srgbClr val="775F55"/>
                </a:solidFill>
              </a:rPr>
              <a:t>Figure 5: We R Native, </a:t>
            </a:r>
            <a:r>
              <a:rPr lang="en-US" dirty="0" err="1">
                <a:solidFill>
                  <a:srgbClr val="775F55"/>
                </a:solidFill>
              </a:rPr>
              <a:t>Mitchelldyer</a:t>
            </a:r>
            <a:r>
              <a:rPr lang="en-US" dirty="0">
                <a:solidFill>
                  <a:srgbClr val="775F55"/>
                </a:solidFill>
              </a:rPr>
              <a:t> Photography</a:t>
            </a:r>
          </a:p>
        </p:txBody>
      </p:sp>
    </p:spTree>
    <p:extLst>
      <p:ext uri="{BB962C8B-B14F-4D97-AF65-F5344CB8AC3E}">
        <p14:creationId xmlns:p14="http://schemas.microsoft.com/office/powerpoint/2010/main" val="122990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1204</TotalTime>
  <Words>2540</Words>
  <Application>Microsoft Office PowerPoint</Application>
  <PresentationFormat>On-screen Show (4:3)</PresentationFormat>
  <Paragraphs>233</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Franklin Gothic Medium</vt:lpstr>
      <vt:lpstr>Times New Roman</vt:lpstr>
      <vt:lpstr>Tw Cen MT</vt:lpstr>
      <vt:lpstr>Wingdings</vt:lpstr>
      <vt:lpstr>Wingdings 2</vt:lpstr>
      <vt:lpstr>Grid</vt:lpstr>
      <vt:lpstr>       Native It’s Your Game:  A Multimedia Sexual Health Program for American Indian/Alaska Native Youth  Funded by Administration of Families and Children and Centers for Disease Control </vt:lpstr>
      <vt:lpstr>Workshop Objectives</vt:lpstr>
      <vt:lpstr>PowerPoint Presentation</vt:lpstr>
      <vt:lpstr>Adolescent sexual Health</vt:lpstr>
      <vt:lpstr>Adolescent sexual Health</vt:lpstr>
      <vt:lpstr>It’s Your Game (IYG) - Goal</vt:lpstr>
      <vt:lpstr>It’s Your Game…Keep It Real</vt:lpstr>
      <vt:lpstr>IYG Tech: Lessons &amp; Topics</vt:lpstr>
      <vt:lpstr>Phase 1: IYG usability testing and Adaptation</vt:lpstr>
      <vt:lpstr>Adaptation strategy</vt:lpstr>
      <vt:lpstr>PowerPoint Presentation</vt:lpstr>
      <vt:lpstr>Surface level changes</vt:lpstr>
      <vt:lpstr>Tribal Elders &amp; native health expert</vt:lpstr>
      <vt:lpstr>Cultural adaptations</vt:lpstr>
      <vt:lpstr>Cultural adaptations</vt:lpstr>
      <vt:lpstr>Youth Videos</vt:lpstr>
      <vt:lpstr>Elements of the Parent Child Component</vt:lpstr>
      <vt:lpstr>PowerPoint Presentation</vt:lpstr>
      <vt:lpstr>Effectiveness study: by the numbers</vt:lpstr>
      <vt:lpstr>PowerPoint Presentation</vt:lpstr>
      <vt:lpstr>Baseline: factors associated with Sexual experience</vt:lpstr>
      <vt:lpstr>Factors associated with sexual experience </vt:lpstr>
      <vt:lpstr>Youth who took Native iyg reported:</vt:lpstr>
      <vt:lpstr>PowerPoint Presentation</vt:lpstr>
      <vt:lpstr>Thank you! Questions?</vt:lpstr>
    </vt:vector>
  </TitlesOfParts>
  <Company>Inter Tribal Council of Arizona,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Approaches to Preventing Teen Pregnancy among American Indian &amp; Alaska Native Youth</dc:title>
  <dc:creator>Gwenda Gorman</dc:creator>
  <cp:lastModifiedBy>Stephanie Craig</cp:lastModifiedBy>
  <cp:revision>103</cp:revision>
  <cp:lastPrinted>2016-07-13T23:44:29Z</cp:lastPrinted>
  <dcterms:created xsi:type="dcterms:W3CDTF">2014-05-13T19:23:16Z</dcterms:created>
  <dcterms:modified xsi:type="dcterms:W3CDTF">2019-07-26T15:58:51Z</dcterms:modified>
</cp:coreProperties>
</file>