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3" r:id="rId2"/>
    <p:sldId id="289" r:id="rId3"/>
    <p:sldId id="304" r:id="rId4"/>
    <p:sldId id="305" r:id="rId5"/>
    <p:sldId id="269" r:id="rId6"/>
    <p:sldId id="265" r:id="rId7"/>
    <p:sldId id="284" r:id="rId8"/>
    <p:sldId id="297" r:id="rId9"/>
    <p:sldId id="294" r:id="rId10"/>
    <p:sldId id="306" r:id="rId11"/>
    <p:sldId id="262" r:id="rId12"/>
    <p:sldId id="259" r:id="rId13"/>
    <p:sldId id="292" r:id="rId14"/>
    <p:sldId id="290" r:id="rId15"/>
    <p:sldId id="300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32A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949" y="-6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09914771889468"/>
          <c:y val="5.1503056771269373E-2"/>
          <c:w val="0.82668362381668581"/>
          <c:h val="0.66158967384492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Healthy Relationships</c:v>
                </c:pt>
                <c:pt idx="1">
                  <c:v>STD/HIV Prevention</c:v>
                </c:pt>
                <c:pt idx="2">
                  <c:v>Reproductive Health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65.099999999999994</c:v>
                </c:pt>
                <c:pt idx="1">
                  <c:v>51.4</c:v>
                </c:pt>
                <c:pt idx="2">
                  <c:v>48.2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Healthy Relationships</c:v>
                </c:pt>
                <c:pt idx="1">
                  <c:v>STD/HIV Prevention</c:v>
                </c:pt>
                <c:pt idx="2">
                  <c:v>Reproductive Health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77.900000000000006</c:v>
                </c:pt>
                <c:pt idx="1">
                  <c:v>70.599999999999994</c:v>
                </c:pt>
                <c:pt idx="2">
                  <c:v>65.900000000000006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60992"/>
        <c:axId val="59495552"/>
      </c:barChart>
      <c:catAx>
        <c:axId val="59460992"/>
        <c:scaling>
          <c:orientation val="minMax"/>
        </c:scaling>
        <c:delete val="0"/>
        <c:axPos val="b"/>
        <c:majorTickMark val="out"/>
        <c:minorTickMark val="none"/>
        <c:tickLblPos val="nextTo"/>
        <c:crossAx val="59495552"/>
        <c:crosses val="autoZero"/>
        <c:auto val="1"/>
        <c:lblAlgn val="ctr"/>
        <c:lblOffset val="100"/>
        <c:noMultiLvlLbl val="0"/>
      </c:catAx>
      <c:valAx>
        <c:axId val="5949555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9460992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42788629243925153"/>
          <c:y val="0.85689526383675707"/>
          <c:w val="0.20515931476307397"/>
          <c:h val="7.33727756972778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9C537-B16B-4057-92E2-329556AF7D7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C751E-2A01-4827-B678-1D8F4EB2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rationale and the purpose for the creation of Native STAND?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751E-2A01-4827-B678-1D8F4EB275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36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Core Team are located in Portland, Oregon.  </a:t>
            </a:r>
            <a:r>
              <a:rPr lang="en-US" dirty="0" smtClean="0"/>
              <a:t>Pictured</a:t>
            </a:r>
            <a:r>
              <a:rPr lang="en-US" baseline="0" dirty="0" smtClean="0"/>
              <a:t> h</a:t>
            </a:r>
            <a:r>
              <a:rPr lang="en-US" dirty="0" smtClean="0"/>
              <a:t>ere are</a:t>
            </a:r>
            <a:r>
              <a:rPr lang="en-US" baseline="0" dirty="0" smtClean="0"/>
              <a:t> co Principal Investigators -- Drs. Bill Lambert of OHSU AND Dr. Stephanie Craig-Rushing of the Northwest Portland Area Indian Health Board – and Michelle Singer (Navajo) is the Project Manager housed at OHSU.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751E-2A01-4827-B678-1D8F4EB275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49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OHSU</a:t>
            </a:r>
            <a:r>
              <a:rPr lang="en-US" baseline="0" dirty="0" smtClean="0"/>
              <a:t> has a Native STAND website about the project, the Native STAND program and the curriculum with resources for more information.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751E-2A01-4827-B678-1D8F4EB275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I learned while</a:t>
            </a:r>
            <a:r>
              <a:rPr lang="en-US" baseline="0" dirty="0" smtClean="0"/>
              <a:t> at the Summer Training Institute.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8A2FD-DD95-0D4F-B5E6-3894E065F8D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8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organization</a:t>
            </a:r>
            <a:r>
              <a:rPr lang="en-US" baseline="0" dirty="0" smtClean="0"/>
              <a:t> was selected to participate and this is what is on the table for our involvement.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751E-2A01-4827-B678-1D8F4EB275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02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Selected educators</a:t>
            </a:r>
            <a:r>
              <a:rPr lang="en-US" baseline="0" dirty="0" smtClean="0"/>
              <a:t> from organizations, like ours, had the opportunity to learn in a Summer Training Institute in Portland, Oregon to bring back to our community to implement.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751E-2A01-4827-B678-1D8F4EB275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6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Native STAND -- The</a:t>
            </a:r>
            <a:r>
              <a:rPr lang="en-US" baseline="0" dirty="0" smtClean="0"/>
              <a:t> acronym “STAND” means = Students Together Against Negative Decisions.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1E5AE-268B-4CCD-9504-D622857CBD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1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such solution and tool that is</a:t>
            </a:r>
            <a:r>
              <a:rPr lang="en-US" baseline="0" dirty="0" smtClean="0"/>
              <a:t> available to both tribal communities and tribal youth is the Native STAND curriculum.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1E5AE-268B-4CCD-9504-D622857CBD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7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 was originally</a:t>
            </a:r>
            <a:r>
              <a:rPr lang="en-US" baseline="0" dirty="0" smtClean="0"/>
              <a:t> created for youth in the rural south but a Native Work Group adapted it to for Native youth and communities, which is how Native STAND was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751E-2A01-4827-B678-1D8F4EB275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fundamentals</a:t>
            </a:r>
            <a:r>
              <a:rPr lang="en-US" baseline="0" dirty="0" smtClean="0"/>
              <a:t> of the Native STAND program and its curriculum. The core elements are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751E-2A01-4827-B678-1D8F4EB275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6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two different</a:t>
            </a:r>
            <a:r>
              <a:rPr lang="en-US" baseline="0" dirty="0" smtClean="0"/>
              <a:t> colors represent pre and post Native STAND implementation surveys from native youth about their knowledge – the findings is that it improves knowledge, attitudes and behavior! </a:t>
            </a:r>
          </a:p>
          <a:p>
            <a:endParaRPr lang="en-US" dirty="0" smtClean="0"/>
          </a:p>
          <a:p>
            <a:r>
              <a:rPr lang="en-US" dirty="0" smtClean="0"/>
              <a:t>Blue Bars</a:t>
            </a:r>
            <a:r>
              <a:rPr lang="en-US" baseline="0" dirty="0" smtClean="0"/>
              <a:t> = Pre Survey before receiving Native STAND</a:t>
            </a:r>
          </a:p>
          <a:p>
            <a:r>
              <a:rPr lang="en-US" baseline="0" dirty="0" smtClean="0"/>
              <a:t>Red Bars = Post Survey after receiving Native STAND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Knowledge consistently improved in healthy relationships, STD/HIV Prevention and Reproductive Health in positive way as a result of implementing this curriculum in these previous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1E5AE-268B-4CCD-9504-D622857CBD5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58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used originally</a:t>
            </a:r>
            <a:r>
              <a:rPr lang="en-US" baseline="0" dirty="0" smtClean="0"/>
              <a:t> in Indian Country, past evaluation had these findings.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1E5AE-268B-4CCD-9504-D622857CBD5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6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snapshot</a:t>
            </a:r>
            <a:r>
              <a:rPr lang="en-US" baseline="0" dirty="0" smtClean="0"/>
              <a:t> of the work OHSU’s Center for Healthy Communities does with communities, including the Native community. They are located in Portland, Oregon.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751E-2A01-4827-B678-1D8F4EB275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83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have done</a:t>
            </a:r>
            <a:r>
              <a:rPr lang="en-US" baseline="0" dirty="0" smtClean="0"/>
              <a:t> work with Tribes and Indian country – the Native STAND Dissemination Project is a Core Research Project that includes Tribes and tribal organizations.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C751E-2A01-4827-B678-1D8F4EB275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9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5A7EBC7-A077-4C72-AED4-875A9A9545FE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964B21C-F8CE-4F05-8DF3-3FFF3837AA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04536" y="1910259"/>
            <a:ext cx="5510777" cy="6131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School AND </a:t>
            </a:r>
            <a:r>
              <a:rPr lang="en-US" dirty="0" smtClean="0">
                <a:solidFill>
                  <a:schemeClr val="tx1"/>
                </a:solidFill>
              </a:rPr>
              <a:t>community-based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48033" y="2421603"/>
            <a:ext cx="6307576" cy="623314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NATIVE YOUTH DEVELOPMENT PROGRAM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553866"/>
            <a:ext cx="4873625" cy="295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9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70760"/>
            <a:ext cx="7520940" cy="548640"/>
          </a:xfrm>
        </p:spPr>
        <p:txBody>
          <a:bodyPr/>
          <a:lstStyle/>
          <a:p>
            <a:pPr algn="ctr"/>
            <a:r>
              <a:rPr lang="en-US" sz="8000" dirty="0" smtClean="0"/>
              <a:t>Optional Training Opportunity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8752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763000" cy="548640"/>
          </a:xfrm>
        </p:spPr>
        <p:txBody>
          <a:bodyPr/>
          <a:lstStyle/>
          <a:p>
            <a:r>
              <a:rPr lang="en-US" dirty="0" smtClean="0"/>
              <a:t>Oregon PRC: Center for Healthy Communities</a:t>
            </a:r>
            <a:endParaRPr lang="en-US" dirty="0"/>
          </a:p>
        </p:txBody>
      </p:sp>
      <p:pic>
        <p:nvPicPr>
          <p:cNvPr id="8" name="Content Placeholder 7" descr="OHSU_PRC_Brochure_Final (2).pdf - Adobe Reader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5638800"/>
          </a:xfrm>
        </p:spPr>
      </p:pic>
    </p:spTree>
    <p:extLst>
      <p:ext uri="{BB962C8B-B14F-4D97-AF65-F5344CB8AC3E}">
        <p14:creationId xmlns:p14="http://schemas.microsoft.com/office/powerpoint/2010/main" val="3202712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115300" cy="548640"/>
          </a:xfrm>
        </p:spPr>
        <p:txBody>
          <a:bodyPr/>
          <a:lstStyle/>
          <a:p>
            <a:r>
              <a:rPr lang="en-US" dirty="0" smtClean="0"/>
              <a:t>WORK with TRIBES &amp; Indian Country</a:t>
            </a:r>
            <a:endParaRPr lang="en-US" dirty="0"/>
          </a:p>
        </p:txBody>
      </p:sp>
      <p:pic>
        <p:nvPicPr>
          <p:cNvPr id="5" name="Picture 4" descr="OHSU_PRC_Brochure_Final (2).pdf - Adobe Reade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90600"/>
            <a:ext cx="8763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Native STAND Core TEAM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35814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Oregon PRC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3657599" cy="2286000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Bill Lambert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Michelle Singer (Navajo)</a:t>
            </a:r>
          </a:p>
          <a:p>
            <a:r>
              <a:rPr lang="en-US" b="0" dirty="0" smtClean="0"/>
              <a:t>Tosha Zaback</a:t>
            </a:r>
          </a:p>
          <a:p>
            <a:r>
              <a:rPr lang="en-US" b="0" dirty="0" smtClean="0"/>
              <a:t>Ashley Thomas (Hawaiian)</a:t>
            </a:r>
          </a:p>
          <a:p>
            <a:r>
              <a:rPr lang="en-US" b="0" dirty="0" smtClean="0"/>
              <a:t>Tom Becker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097280"/>
            <a:ext cx="3733800" cy="54864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Npaihb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665972"/>
            <a:ext cx="3962400" cy="1991628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Stephanie Craig Rushing</a:t>
            </a:r>
          </a:p>
          <a:p>
            <a:r>
              <a:rPr lang="en-US" b="0" dirty="0" smtClean="0"/>
              <a:t>Jessica Leston (Tsimshian)</a:t>
            </a:r>
          </a:p>
          <a:p>
            <a:r>
              <a:rPr lang="en-US" b="0" i="1" dirty="0" smtClean="0"/>
              <a:t>*Adolescent Tribal Health</a:t>
            </a:r>
          </a:p>
          <a:p>
            <a:r>
              <a:rPr lang="en-US" b="0" i="1" dirty="0" smtClean="0"/>
              <a:t>*NW Tribal Epi Center</a:t>
            </a:r>
            <a:endParaRPr lang="en-US" b="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780445"/>
            <a:ext cx="1889095" cy="2833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077" y="3778308"/>
            <a:ext cx="1828800" cy="28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/>
          <a:lstStyle/>
          <a:p>
            <a:r>
              <a:rPr lang="en-US" dirty="0" smtClean="0"/>
              <a:t>Center for healthy communities: Native STAND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2"/>
                </a:solidFill>
              </a:rPr>
              <a:t>WWW.OREGONPRC.ORG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 descr="X:\SOM\PHPM\Becker Grants\PRC_3rd Cycle\Core Research Project\Photos for recruitment and website\IMG_20150130_170811_9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3122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86700" cy="548640"/>
          </a:xfrm>
        </p:spPr>
        <p:txBody>
          <a:bodyPr/>
          <a:lstStyle/>
          <a:p>
            <a:r>
              <a:rPr lang="en-US" smtClean="0"/>
              <a:t>SUMMER RESEARCH Training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29640"/>
            <a:ext cx="8382000" cy="3776171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Provide an overview of the </a:t>
            </a:r>
            <a:r>
              <a:rPr lang="en-US" sz="2800" u="sng" dirty="0" smtClean="0"/>
              <a:t>Native STAND Dissemination and Implementation Project</a:t>
            </a:r>
            <a:r>
              <a:rPr lang="en-US" sz="2800" dirty="0" smtClean="0"/>
              <a:t>, including it’s goals and objectives.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Prepare to </a:t>
            </a:r>
            <a:r>
              <a:rPr lang="en-US" sz="2800" u="sng" dirty="0" smtClean="0"/>
              <a:t>teach</a:t>
            </a:r>
            <a:r>
              <a:rPr lang="en-US" sz="2800" dirty="0" smtClean="0"/>
              <a:t> an adolescent sexual health curriculum, with hands-on training using the Native STAND curriculum.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Prepare to </a:t>
            </a:r>
            <a:r>
              <a:rPr lang="en-US" sz="2800" u="sng" dirty="0" smtClean="0"/>
              <a:t>recruit</a:t>
            </a:r>
            <a:r>
              <a:rPr lang="en-US" sz="2800" dirty="0" smtClean="0"/>
              <a:t> participants and </a:t>
            </a:r>
            <a:r>
              <a:rPr lang="en-US" sz="2800" u="sng" dirty="0" smtClean="0"/>
              <a:t>implement</a:t>
            </a:r>
            <a:r>
              <a:rPr lang="en-US" sz="2800" dirty="0" smtClean="0"/>
              <a:t> the Native STAND curriculum in your community.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900" dirty="0" smtClean="0"/>
          </a:p>
          <a:p>
            <a:pPr lvl="1">
              <a:spcAft>
                <a:spcPts val="1200"/>
              </a:spcAft>
            </a:pPr>
            <a:endParaRPr lang="en-US" sz="3600" dirty="0" smtClean="0"/>
          </a:p>
          <a:p>
            <a:pPr lvl="1">
              <a:spcAft>
                <a:spcPts val="1200"/>
              </a:spcAft>
            </a:pPr>
            <a:endParaRPr lang="en-US" sz="3600" dirty="0" smtClean="0"/>
          </a:p>
          <a:p>
            <a:pPr lvl="1">
              <a:spcAft>
                <a:spcPts val="12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58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2399" y="304801"/>
            <a:ext cx="5196241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IMPLEMENTATION SUPPORT</a:t>
            </a:r>
          </a:p>
          <a:p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295400"/>
            <a:ext cx="5105400" cy="52578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2-year </a:t>
            </a:r>
            <a:r>
              <a:rPr lang="en-US" sz="2800" dirty="0" smtClean="0"/>
              <a:t>implementation funding </a:t>
            </a:r>
            <a:r>
              <a:rPr lang="en-US" sz="2800" dirty="0"/>
              <a:t>($5K each year</a:t>
            </a:r>
            <a:r>
              <a:rPr lang="en-US" sz="2800" dirty="0" smtClean="0"/>
              <a:t>)</a:t>
            </a:r>
          </a:p>
          <a:p>
            <a:pPr lvl="1"/>
            <a:endParaRPr lang="en-US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/>
              <a:t>Attend &amp; Complete Training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/>
              <a:t>Signed MOA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/>
              <a:t>IRB Local Review Approval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 smtClean="0"/>
              <a:t>Submitted Action Plan</a:t>
            </a:r>
          </a:p>
          <a:p>
            <a:pPr lvl="1"/>
            <a:endParaRPr lang="en-US" sz="1200" dirty="0"/>
          </a:p>
          <a:p>
            <a:pPr lvl="1"/>
            <a:r>
              <a:rPr lang="en-US" sz="2800" dirty="0"/>
              <a:t>1-week of hands-on </a:t>
            </a:r>
            <a:r>
              <a:rPr lang="en-US" sz="2800" dirty="0" smtClean="0"/>
              <a:t>training</a:t>
            </a:r>
          </a:p>
          <a:p>
            <a:pPr lvl="1"/>
            <a:endParaRPr lang="en-US" sz="1200" dirty="0"/>
          </a:p>
          <a:p>
            <a:pPr lvl="1"/>
            <a:r>
              <a:rPr lang="en-US" sz="2800" dirty="0" smtClean="0"/>
              <a:t>Technical assistance</a:t>
            </a:r>
          </a:p>
          <a:p>
            <a:pPr lvl="1"/>
            <a:endParaRPr lang="en-US" sz="900" dirty="0" smtClean="0"/>
          </a:p>
          <a:p>
            <a:pPr lvl="1"/>
            <a:r>
              <a:rPr lang="en-US" sz="2800" dirty="0" smtClean="0"/>
              <a:t>Data Collection &amp; Evaluation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641" y="152400"/>
            <a:ext cx="356675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3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Summer Research Training Institute 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14800" cy="4800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1 week in Portland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Native STAND curriculum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Practice at THRIVE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Human subjects protection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Technical Assistance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Leave with action plans for home communities</a:t>
            </a:r>
            <a:endParaRPr lang="en-US" sz="2800" dirty="0"/>
          </a:p>
        </p:txBody>
      </p:sp>
      <p:pic>
        <p:nvPicPr>
          <p:cNvPr id="7" name="Picture 6" descr="group%20learning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81400"/>
            <a:ext cx="4238312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295400"/>
            <a:ext cx="4238311" cy="20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8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Rationale &amp; Purpose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4724400" cy="50291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In </a:t>
            </a:r>
            <a:r>
              <a:rPr lang="en-US" sz="2400" dirty="0"/>
              <a:t>Indian Country, tribal and community leaders are keenly aware of the challenges faced by their teens</a:t>
            </a:r>
            <a:r>
              <a:rPr lang="en-US" sz="2400" dirty="0" smtClean="0"/>
              <a:t>.</a:t>
            </a:r>
          </a:p>
          <a:p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Our challenge, in terms of community readiness is to move community leaders beyond recognition of the problem to actual commitment of resources to evidence-based interventions.</a:t>
            </a:r>
            <a:endParaRPr lang="en-US" sz="2400" dirty="0"/>
          </a:p>
        </p:txBody>
      </p:sp>
      <p:pic>
        <p:nvPicPr>
          <p:cNvPr id="6" name="Picture 5" descr="140403-We_Are_Native1603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981" y="457200"/>
            <a:ext cx="3635334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982" y="3352800"/>
            <a:ext cx="3635334" cy="30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3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b="1" dirty="0" smtClean="0"/>
              <a:t>What does it “STAND” for?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381000"/>
            <a:ext cx="8153400" cy="4572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ative 		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tudents</a:t>
            </a:r>
          </a:p>
          <a:p>
            <a:r>
              <a:rPr lang="en-US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ogether			</a:t>
            </a:r>
          </a:p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gainst				</a:t>
            </a:r>
          </a:p>
          <a:p>
            <a:r>
              <a:rPr 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egative</a:t>
            </a:r>
          </a:p>
          <a:p>
            <a:r>
              <a:rPr lang="en-US" sz="4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ecisions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sz="4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24000"/>
            <a:ext cx="4896240" cy="2667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5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Introduction to Native STAND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5438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1300" b="1" dirty="0" smtClean="0"/>
          </a:p>
          <a:p>
            <a:pPr marL="0" indent="0" algn="ctr">
              <a:buNone/>
            </a:pPr>
            <a:endParaRPr lang="en-US" sz="1300" b="1" dirty="0" smtClean="0"/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decision-making curriculum for enhancing and promoting positive Native youth development and well-being</a:t>
            </a:r>
            <a:r>
              <a:rPr lang="en-US" sz="2800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159312"/>
            <a:ext cx="2514600" cy="181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166501"/>
            <a:ext cx="2438400" cy="1805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1176565"/>
            <a:ext cx="1785645" cy="17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609600"/>
          </a:xfrm>
        </p:spPr>
        <p:txBody>
          <a:bodyPr/>
          <a:lstStyle/>
          <a:p>
            <a:pPr algn="ctr"/>
            <a:r>
              <a:rPr lang="en-US" dirty="0" smtClean="0"/>
              <a:t>From stand to Native stand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990600"/>
            <a:ext cx="3657600" cy="56388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Original STAND was created </a:t>
            </a: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by Mike Smith, Mercer University </a:t>
            </a: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SOM.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Reps</a:t>
            </a: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of National Coalition of STD Directors/I.H.S./CDC developed a work group.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Native </a:t>
            </a: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Work Group adapted the original STAND.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Reviewed </a:t>
            </a:r>
            <a:r>
              <a:rPr lang="en-US" sz="2000" b="0" dirty="0">
                <a:solidFill>
                  <a:prstClr val="black"/>
                </a:solidFill>
                <a:latin typeface="Calibri" panose="020F0502020204030204" pitchFamily="34" charset="0"/>
              </a:rPr>
              <a:t>by Native Youth &amp; </a:t>
            </a: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Professionals. </a:t>
            </a:r>
            <a:endParaRPr lang="en-US" sz="2000" b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Validated </a:t>
            </a:r>
            <a:r>
              <a:rPr lang="en-US" sz="2000" b="0" dirty="0">
                <a:solidFill>
                  <a:prstClr val="black"/>
                </a:solidFill>
                <a:latin typeface="Calibri" panose="020F0502020204030204" pitchFamily="34" charset="0"/>
              </a:rPr>
              <a:t>in 4 BIE schools &amp; 1 reservation </a:t>
            </a: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community.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Evaluated </a:t>
            </a:r>
            <a:r>
              <a:rPr lang="en-US" sz="2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with findings.</a:t>
            </a:r>
            <a:endParaRPr lang="en-US" sz="2000" b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90800"/>
            <a:ext cx="3581400" cy="4114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5181600" cy="578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4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7962900" cy="548640"/>
          </a:xfrm>
        </p:spPr>
        <p:txBody>
          <a:bodyPr/>
          <a:lstStyle/>
          <a:p>
            <a:r>
              <a:rPr lang="en-US" dirty="0" smtClean="0"/>
              <a:t>Native </a:t>
            </a:r>
            <a:r>
              <a:rPr lang="en-US" dirty="0" err="1" smtClean="0"/>
              <a:t>STAnd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97280"/>
            <a:ext cx="3489960" cy="42672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1800" b="1" i="1" dirty="0" smtClean="0"/>
              <a:t>The Curriculum </a:t>
            </a:r>
            <a:endParaRPr lang="en-US" sz="1800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066800"/>
            <a:ext cx="4419600" cy="45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1800" b="1" i="1" dirty="0" smtClean="0"/>
              <a:t>CORE ELEMENTS</a:t>
            </a:r>
            <a:endParaRPr lang="en-US" sz="18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1828800"/>
            <a:ext cx="4038600" cy="4876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Facilitator’s Manual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700" b="0" i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29  </a:t>
            </a:r>
            <a:r>
              <a:rPr lang="en-US" sz="2800" b="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~ 90 min. sessions</a:t>
            </a:r>
          </a:p>
          <a:p>
            <a:pPr marL="457200" lvl="1" indent="0">
              <a:spcBef>
                <a:spcPct val="20000"/>
              </a:spcBef>
              <a:buClrTx/>
              <a:buNone/>
              <a:defRPr/>
            </a:pPr>
            <a:endParaRPr lang="en-US" sz="1300" i="1" dirty="0" smtClean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Bef>
                <a:spcPct val="2000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Culture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Tradition</a:t>
            </a:r>
          </a:p>
          <a:p>
            <a:pPr marL="800100" lvl="1" indent="-342900">
              <a:spcBef>
                <a:spcPct val="2000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Honoring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diversity / respecting traditions</a:t>
            </a:r>
          </a:p>
          <a:p>
            <a:pPr marL="800100" lvl="1" indent="-342900">
              <a:spcBef>
                <a:spcPct val="2000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en-US" sz="2400" i="1" dirty="0">
                <a:solidFill>
                  <a:prstClr val="black"/>
                </a:solidFill>
                <a:latin typeface="Calibri"/>
              </a:rPr>
              <a:t>Healthy relationships</a:t>
            </a:r>
          </a:p>
          <a:p>
            <a:pPr marL="800100" lvl="1" indent="-342900">
              <a:spcBef>
                <a:spcPct val="2000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en-US" sz="2400" i="1" dirty="0">
                <a:solidFill>
                  <a:prstClr val="black"/>
                </a:solidFill>
                <a:latin typeface="Calibri"/>
              </a:rPr>
              <a:t>Negotiation and refusal skills</a:t>
            </a:r>
          </a:p>
          <a:p>
            <a:pPr marL="800100" lvl="1" indent="-342900">
              <a:spcBef>
                <a:spcPct val="2000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en-US" sz="2400" i="1" dirty="0">
                <a:solidFill>
                  <a:prstClr val="black"/>
                </a:solidFill>
                <a:latin typeface="Calibri"/>
              </a:rPr>
              <a:t>Decision making</a:t>
            </a:r>
          </a:p>
          <a:p>
            <a:pPr marL="800100" lvl="1" indent="-342900">
              <a:spcBef>
                <a:spcPct val="2000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en-US" sz="2400" i="1" dirty="0">
                <a:solidFill>
                  <a:prstClr val="black"/>
                </a:solidFill>
                <a:latin typeface="Calibri"/>
              </a:rPr>
              <a:t>Being a peer educator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1828800"/>
            <a:ext cx="4419600" cy="4876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7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learning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prevention techniques</a:t>
            </a:r>
          </a:p>
          <a:p>
            <a:endParaRPr lang="en-US" sz="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/>
              <a:t>Non-judgmental attitudes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/>
              <a:t>Information sharing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/>
              <a:t>Advocating specific behaviors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/>
              <a:t>Positive role modeling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/>
              <a:t>Promoting personal commitment</a:t>
            </a:r>
          </a:p>
          <a:p>
            <a:endParaRPr lang="en-US" sz="1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Healthy, positive sexual expression in relationships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Teen measures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Youth Questionnaire on </a:t>
            </a:r>
            <a:r>
              <a:rPr lang="en-US" sz="2800" dirty="0"/>
              <a:t>key indicators</a:t>
            </a:r>
            <a:r>
              <a:rPr lang="en-US" sz="2800" dirty="0" smtClean="0"/>
              <a:t>:</a:t>
            </a:r>
          </a:p>
          <a:p>
            <a:endParaRPr lang="en-US" sz="800" dirty="0"/>
          </a:p>
          <a:p>
            <a:pPr lvl="2"/>
            <a:r>
              <a:rPr lang="en-US" sz="2800" dirty="0"/>
              <a:t>Condom use</a:t>
            </a:r>
          </a:p>
          <a:p>
            <a:pPr lvl="2"/>
            <a:r>
              <a:rPr lang="en-US" sz="2800" dirty="0"/>
              <a:t>STI screening</a:t>
            </a:r>
          </a:p>
          <a:p>
            <a:pPr lvl="2"/>
            <a:r>
              <a:rPr lang="en-US" sz="2800" dirty="0"/>
              <a:t>Bullying</a:t>
            </a:r>
          </a:p>
          <a:p>
            <a:pPr lvl="2"/>
            <a:r>
              <a:rPr lang="en-US" sz="2800" dirty="0"/>
              <a:t>Victim of (IPV)</a:t>
            </a:r>
          </a:p>
          <a:p>
            <a:pPr lvl="2"/>
            <a:r>
              <a:rPr lang="en-US" sz="2800" dirty="0"/>
              <a:t>Suicide attempt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X:\SOM\PHPM\Becker Grants\PRC_3rd Cycle\Core Research Project\Photos for recruitment and website\photos for website\photos for website\group of youth learn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998092" cy="26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646" y="4648200"/>
            <a:ext cx="2438400" cy="1805299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77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FINDING: </a:t>
            </a:r>
            <a:r>
              <a:rPr lang="en-US" dirty="0" smtClean="0">
                <a:solidFill>
                  <a:schemeClr val="accent2"/>
                </a:solidFill>
              </a:rPr>
              <a:t>Native STAND Improves </a:t>
            </a:r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dirty="0" smtClean="0">
                <a:solidFill>
                  <a:schemeClr val="accent2"/>
                </a:solidFill>
              </a:rPr>
              <a:t>nowledge!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139351"/>
              </p:ext>
            </p:extLst>
          </p:nvPr>
        </p:nvGraphicFramePr>
        <p:xfrm>
          <a:off x="990600" y="1143000"/>
          <a:ext cx="7086600" cy="418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5800" y="6376744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Pre- n=70 youth                  Post- n = 34 youth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Past Evaluation Findings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143000"/>
            <a:ext cx="5638800" cy="47397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ysClr val="windowText" lastClr="000000"/>
                </a:solidFill>
              </a:rPr>
              <a:t>Students demonstrated significant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improvements in knowledge </a:t>
            </a:r>
            <a:r>
              <a:rPr lang="en-US" sz="2000" b="1" dirty="0">
                <a:solidFill>
                  <a:sysClr val="windowText" lastClr="000000"/>
                </a:solidFill>
              </a:rPr>
              <a:t>of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400" b="1" dirty="0">
              <a:solidFill>
                <a:sysClr val="windowText" lastClr="000000"/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STD/HIV/AIDS Prevention</a:t>
            </a:r>
            <a:endParaRPr lang="en-US" sz="2000" b="1" dirty="0">
              <a:solidFill>
                <a:sysClr val="windowText" lastClr="000000"/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</a:rPr>
              <a:t>R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eproductive </a:t>
            </a:r>
            <a:r>
              <a:rPr lang="en-US" sz="2000" b="1" dirty="0">
                <a:solidFill>
                  <a:sysClr val="windowText" lastClr="000000"/>
                </a:solidFill>
              </a:rPr>
              <a:t>H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ealth</a:t>
            </a:r>
            <a:endParaRPr lang="en-US" sz="2000" b="1" dirty="0">
              <a:solidFill>
                <a:sysClr val="windowText" lastClr="000000"/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</a:rPr>
              <a:t>H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ealthy Relationships</a:t>
            </a:r>
          </a:p>
          <a:p>
            <a:pPr marL="742950" lvl="1" indent="-285750">
              <a:buFont typeface="+mj-lt"/>
              <a:buAutoNum type="arabicPeriod"/>
              <a:defRPr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Tribal youth </a:t>
            </a:r>
            <a:r>
              <a:rPr lang="en-US" sz="2000" b="1" dirty="0">
                <a:solidFill>
                  <a:sysClr val="windowText" lastClr="000000"/>
                </a:solidFill>
              </a:rPr>
              <a:t>reported providing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1-on-1 </a:t>
            </a:r>
            <a:r>
              <a:rPr lang="en-US" sz="2000" b="1" dirty="0">
                <a:solidFill>
                  <a:sysClr val="windowText" lastClr="000000"/>
                </a:solidFill>
              </a:rPr>
              <a:t>peer education and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referrals.</a:t>
            </a:r>
          </a:p>
          <a:p>
            <a:pPr marL="285750" indent="-285750">
              <a:buFont typeface="+mj-lt"/>
              <a:buAutoNum type="arabicPeriod"/>
              <a:defRPr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ysClr val="windowText" lastClr="000000"/>
                </a:solidFill>
              </a:rPr>
              <a:t>Adult facilitators learned how to better communicate &amp;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dirty="0">
                <a:solidFill>
                  <a:sysClr val="windowText" lastClr="000000"/>
                </a:solidFill>
              </a:rPr>
              <a:t>teach about sensitive topics</a:t>
            </a:r>
            <a:r>
              <a:rPr lang="en-US" sz="2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285750" indent="-285750">
              <a:buFont typeface="+mj-lt"/>
              <a:buAutoNum type="arabicPeriod"/>
              <a:defRPr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b="1" dirty="0">
                <a:solidFill>
                  <a:sysClr val="windowText" lastClr="000000"/>
                </a:solidFill>
              </a:rPr>
              <a:t>P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rogram </a:t>
            </a:r>
            <a:r>
              <a:rPr lang="en-US" sz="2000" b="1" dirty="0">
                <a:solidFill>
                  <a:sysClr val="windowText" lastClr="000000"/>
                </a:solidFill>
              </a:rPr>
              <a:t>was well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received; recognition in </a:t>
            </a:r>
            <a:r>
              <a:rPr lang="en-US" sz="2000" b="1" dirty="0">
                <a:solidFill>
                  <a:sysClr val="windowText" lastClr="000000"/>
                </a:solidFill>
              </a:rPr>
              <a:t>addressing critical gaps in sexual health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education.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895600" cy="278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3925019"/>
            <a:ext cx="2895600" cy="195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484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872</Words>
  <Application>Microsoft Office PowerPoint</Application>
  <PresentationFormat>On-screen Show (4:3)</PresentationFormat>
  <Paragraphs>153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School AND community-based </vt:lpstr>
      <vt:lpstr>Rationale &amp; Purpose</vt:lpstr>
      <vt:lpstr>What does it “STAND” for?</vt:lpstr>
      <vt:lpstr>Introduction to Native STAND</vt:lpstr>
      <vt:lpstr>From stand to Native stand</vt:lpstr>
      <vt:lpstr>Native STAnd</vt:lpstr>
      <vt:lpstr>Teen measures </vt:lpstr>
      <vt:lpstr>FINDING: Native STAND Improves Knowledge!</vt:lpstr>
      <vt:lpstr>Past Evaluation Findings</vt:lpstr>
      <vt:lpstr>Optional Training Opportunity</vt:lpstr>
      <vt:lpstr>Oregon PRC: Center for Healthy Communities</vt:lpstr>
      <vt:lpstr>WORK with TRIBES &amp; Indian Country</vt:lpstr>
      <vt:lpstr>Native STAND Core TEAM</vt:lpstr>
      <vt:lpstr>Center for healthy communities: Native STAND WWW.OREGONPRC.ORG</vt:lpstr>
      <vt:lpstr>SUMMER RESEARCH Training Objectives</vt:lpstr>
      <vt:lpstr>PowerPoint Presentation</vt:lpstr>
      <vt:lpstr>Summer Research Training Institute  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Thomas</dc:creator>
  <cp:lastModifiedBy>Stephanie Craig</cp:lastModifiedBy>
  <cp:revision>112</cp:revision>
  <dcterms:created xsi:type="dcterms:W3CDTF">2015-05-20T23:46:16Z</dcterms:created>
  <dcterms:modified xsi:type="dcterms:W3CDTF">2016-07-30T00:06:18Z</dcterms:modified>
</cp:coreProperties>
</file>