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348" r:id="rId2"/>
    <p:sldId id="337" r:id="rId3"/>
    <p:sldId id="349" r:id="rId4"/>
    <p:sldId id="346" r:id="rId5"/>
    <p:sldId id="350" r:id="rId6"/>
    <p:sldId id="347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46">
          <p15:clr>
            <a:srgbClr val="A4A3A4"/>
          </p15:clr>
        </p15:guide>
        <p15:guide id="2" pos="2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01" d="100"/>
          <a:sy n="101" d="100"/>
        </p:scale>
        <p:origin x="294" y="102"/>
      </p:cViewPr>
      <p:guideLst>
        <p:guide orient="horz" pos="3546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95082-FD52-5F4E-85A6-8BE4FC310053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86A77-D06C-C947-B928-ACA9FFA5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4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587" y="1753071"/>
            <a:ext cx="8073613" cy="86759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Powerpoint</a:t>
            </a:r>
            <a:r>
              <a:rPr lang="en-US" dirty="0"/>
              <a:t>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587" y="2856568"/>
            <a:ext cx="7316262" cy="4617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Date or Author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9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350" y="796038"/>
            <a:ext cx="8299450" cy="621600"/>
          </a:xfrm>
          <a:prstGeom prst="rect">
            <a:avLst/>
          </a:prstGeom>
        </p:spPr>
        <p:txBody>
          <a:bodyPr/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" y="1600200"/>
            <a:ext cx="829945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6764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350" y="796038"/>
            <a:ext cx="8299450" cy="621600"/>
          </a:xfrm>
          <a:prstGeom prst="rect">
            <a:avLst/>
          </a:prstGeom>
        </p:spPr>
        <p:txBody>
          <a:bodyPr/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" y="1600200"/>
            <a:ext cx="4174029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49201" y="1600201"/>
            <a:ext cx="3937599" cy="4525962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2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Chart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350" y="796038"/>
            <a:ext cx="8299450" cy="621600"/>
          </a:xfrm>
          <a:prstGeom prst="rect">
            <a:avLst/>
          </a:prstGeom>
        </p:spPr>
        <p:txBody>
          <a:bodyPr/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" y="1600200"/>
            <a:ext cx="4174029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749201" y="1600201"/>
            <a:ext cx="3937599" cy="452596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5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11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29DLDWsf44" TargetMode="External"/><Relationship Id="rId2" Type="http://schemas.openxmlformats.org/officeDocument/2006/relationships/hyperlink" Target="https://youtu.be/DiUlleF5Qe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hyperlink" Target="https://newsmaven.io/indiancountrytoday/the-press-pool/teen-pregnancy-prevention-program-for-native-american-youth-expands-to-minnesota-bY7QeMPo1E6EJp1BQiKy7Q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E5D233-C452-44D4-8F47-2EAD77AEA4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Respecting the Circle of Life: Mind, Body and Spirit (RCL)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17FB942-198E-4CF4-A0AE-AD2890B19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587" y="3495433"/>
            <a:ext cx="7316262" cy="461747"/>
          </a:xfrm>
        </p:spPr>
        <p:txBody>
          <a:bodyPr/>
          <a:lstStyle/>
          <a:p>
            <a:r>
              <a:rPr lang="en-US" dirty="0"/>
              <a:t>Lauren Tingey, PhD, MPH, MSW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FFBFB7-8E0B-487F-BC93-04BE1827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186" y="2614802"/>
            <a:ext cx="2368014" cy="235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22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512878"/>
            <a:ext cx="8299450" cy="621600"/>
          </a:xfrm>
        </p:spPr>
        <p:txBody>
          <a:bodyPr/>
          <a:lstStyle/>
          <a:p>
            <a:r>
              <a:rPr lang="en-US" dirty="0"/>
              <a:t>RCL: CONTENT &amp; STRUCTURE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683" y="1154531"/>
            <a:ext cx="481969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470A00"/>
                </a:solidFill>
                <a:cs typeface="Arial"/>
              </a:rPr>
              <a:t>Content: 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solidFill>
                  <a:srgbClr val="470A00"/>
                </a:solidFill>
                <a:cs typeface="Arial"/>
              </a:rPr>
              <a:t> Comprehensive sexual and reproductive health education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 STIs, HIV/AIDS, pregnancy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 Condom &amp; contraceptive use skills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 Communication, problem solving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 Decision making, partner negotiation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 Values clarification &amp; goal setting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 Talking with family about sexual health</a:t>
            </a:r>
          </a:p>
          <a:p>
            <a:endParaRPr lang="en-US" sz="2000" dirty="0"/>
          </a:p>
          <a:p>
            <a:r>
              <a:rPr lang="en-US" sz="2000" u="sng" dirty="0">
                <a:solidFill>
                  <a:srgbClr val="470A00"/>
                </a:solidFill>
                <a:cs typeface="Arial"/>
              </a:rPr>
              <a:t>Structure: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solidFill>
                  <a:srgbClr val="470A00"/>
                </a:solidFill>
                <a:cs typeface="Arial"/>
              </a:rPr>
              <a:t>8 sessions: peer groups 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solidFill>
                  <a:srgbClr val="470A00"/>
                </a:solidFill>
                <a:cs typeface="Arial"/>
              </a:rPr>
              <a:t>1 session for youth &amp; parent or other trusted adult</a:t>
            </a:r>
          </a:p>
          <a:p>
            <a:pPr lvl="1"/>
            <a:r>
              <a:rPr lang="en-US" dirty="0"/>
              <a:t> </a:t>
            </a:r>
          </a:p>
          <a:p>
            <a:pPr>
              <a:buFont typeface="Wingdings" pitchFamily="2" charset="2"/>
              <a:buChar char="ü"/>
            </a:pPr>
            <a:endParaRPr lang="en-US" sz="2000" b="1" dirty="0">
              <a:solidFill>
                <a:srgbClr val="470A00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5" y="1226400"/>
            <a:ext cx="2870017" cy="47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50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7E43-00AF-4EE7-9A50-8E0C9B56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602443"/>
            <a:ext cx="8299450" cy="621600"/>
          </a:xfrm>
        </p:spPr>
        <p:txBody>
          <a:bodyPr/>
          <a:lstStyle/>
          <a:p>
            <a:r>
              <a:rPr lang="en-US" dirty="0"/>
              <a:t>RCL: DELIVERY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F94190-2E3D-4650-BCA8-32F91ED0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63" y="3926683"/>
            <a:ext cx="3706689" cy="23288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663B02-A333-4E45-82F4-5E88008A7F43}"/>
              </a:ext>
            </a:extLst>
          </p:cNvPr>
          <p:cNvSpPr/>
          <p:nvPr/>
        </p:nvSpPr>
        <p:spPr>
          <a:xfrm>
            <a:off x="466682" y="1154531"/>
            <a:ext cx="519481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470A00"/>
                </a:solidFill>
                <a:cs typeface="Arial"/>
              </a:rPr>
              <a:t>Delivery: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70A00"/>
                </a:solidFill>
                <a:cs typeface="Arial"/>
              </a:rPr>
              <a:t>8 peer group sessions taught at </a:t>
            </a:r>
            <a:r>
              <a:rPr lang="en-US" sz="2000" b="1" dirty="0">
                <a:solidFill>
                  <a:srgbClr val="470A00"/>
                </a:solidFill>
                <a:cs typeface="Arial"/>
              </a:rPr>
              <a:t>summer sports camp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70A00"/>
                </a:solidFill>
                <a:cs typeface="Arial"/>
              </a:rPr>
              <a:t>2 facilitators for each group (8-12)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70A00"/>
                </a:solidFill>
                <a:cs typeface="Arial"/>
              </a:rPr>
              <a:t>1 youth/adult session taught at participant’s </a:t>
            </a:r>
            <a:r>
              <a:rPr lang="en-US" sz="2000" b="1" dirty="0">
                <a:solidFill>
                  <a:srgbClr val="470A00"/>
                </a:solidFill>
                <a:cs typeface="Arial"/>
              </a:rPr>
              <a:t>home </a:t>
            </a:r>
            <a:r>
              <a:rPr lang="en-US" sz="2000" dirty="0">
                <a:solidFill>
                  <a:srgbClr val="470A00"/>
                </a:solidFill>
                <a:cs typeface="Arial"/>
              </a:rPr>
              <a:t>by one facilitator</a:t>
            </a:r>
            <a:endParaRPr lang="en-US" sz="2000" b="1" dirty="0">
              <a:solidFill>
                <a:srgbClr val="470A00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70A00"/>
                </a:solidFill>
                <a:cs typeface="Arial"/>
              </a:rPr>
              <a:t>Each lesson lasts 90-120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70A00"/>
                </a:solidFill>
                <a:cs typeface="Arial"/>
              </a:rPr>
              <a:t>Facilitators are trained paraprofessionals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70A00"/>
              </a:solidFill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70A00"/>
              </a:solidFill>
              <a:cs typeface="Arial"/>
            </a:endParaRPr>
          </a:p>
          <a:p>
            <a:endParaRPr lang="en-US" sz="2000" dirty="0"/>
          </a:p>
          <a:p>
            <a:pPr lvl="1"/>
            <a:r>
              <a:rPr lang="en-US" dirty="0"/>
              <a:t> </a:t>
            </a:r>
          </a:p>
          <a:p>
            <a:pPr>
              <a:buFont typeface="Wingdings" pitchFamily="2" charset="2"/>
              <a:buChar char="ü"/>
            </a:pPr>
            <a:endParaRPr lang="en-US" sz="2000" b="1" dirty="0">
              <a:solidFill>
                <a:srgbClr val="470A00"/>
              </a:solidFill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C61C57-A83A-4C9F-B1D1-F3DC23425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905" y="1154531"/>
            <a:ext cx="3239311" cy="510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8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17CEF-1D3A-4C52-B496-973A1931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623000"/>
            <a:ext cx="8299450" cy="621600"/>
          </a:xfrm>
        </p:spPr>
        <p:txBody>
          <a:bodyPr/>
          <a:lstStyle/>
          <a:p>
            <a:r>
              <a:rPr lang="en-US" dirty="0"/>
              <a:t>RCL: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966C2-2DC1-4BFB-9C02-1D77077E6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50" y="1416895"/>
            <a:ext cx="5356225" cy="4525963"/>
          </a:xfrm>
        </p:spPr>
        <p:txBody>
          <a:bodyPr/>
          <a:lstStyle/>
          <a:p>
            <a:r>
              <a:rPr lang="en-US" sz="2000" b="1" dirty="0"/>
              <a:t>Establish evidence (2011-2013)</a:t>
            </a:r>
          </a:p>
          <a:p>
            <a:pPr lvl="1"/>
            <a:r>
              <a:rPr lang="en-US" sz="1600" dirty="0"/>
              <a:t>RCT; N=267 Youth</a:t>
            </a:r>
          </a:p>
          <a:p>
            <a:pPr lvl="1"/>
            <a:r>
              <a:rPr lang="en-US" sz="1600" dirty="0"/>
              <a:t>Evaluated 8 youth lessons; 12 months post</a:t>
            </a:r>
          </a:p>
          <a:p>
            <a:r>
              <a:rPr lang="en-US" sz="2000" b="1" dirty="0"/>
              <a:t>Extend evidence (2015-2022)</a:t>
            </a:r>
          </a:p>
          <a:p>
            <a:pPr lvl="1"/>
            <a:r>
              <a:rPr lang="en-US" sz="1600" dirty="0"/>
              <a:t>RCT; N=1,072 Youth and Parents</a:t>
            </a:r>
          </a:p>
          <a:p>
            <a:pPr lvl="1"/>
            <a:r>
              <a:rPr lang="en-US" sz="1600" dirty="0"/>
              <a:t>Evaluating all 9 sessions; 3 years post</a:t>
            </a:r>
          </a:p>
          <a:p>
            <a:pPr lvl="1"/>
            <a:r>
              <a:rPr lang="en-US" sz="1600" dirty="0"/>
              <a:t>Tracking STI and pregnancy incidence</a:t>
            </a:r>
          </a:p>
          <a:p>
            <a:r>
              <a:rPr lang="en-US" sz="2000" b="1" dirty="0"/>
              <a:t>Replicate evidence in new community (2019-2023)</a:t>
            </a:r>
          </a:p>
          <a:p>
            <a:pPr lvl="1"/>
            <a:r>
              <a:rPr lang="en-US" sz="1600" dirty="0"/>
              <a:t>Navajo Nation (</a:t>
            </a:r>
            <a:r>
              <a:rPr lang="en-US" sz="1600" dirty="0" err="1"/>
              <a:t>Chinle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RCT; N=820 Youth and Parents</a:t>
            </a:r>
          </a:p>
          <a:p>
            <a:pPr lvl="1"/>
            <a:r>
              <a:rPr lang="en-US" sz="1600" dirty="0"/>
              <a:t>Evaluating all 9 lessons; 9 months post</a:t>
            </a:r>
          </a:p>
          <a:p>
            <a:pPr lvl="1"/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19355B-652F-4992-8C7F-1E1BD5F47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999" y="3601298"/>
            <a:ext cx="3554276" cy="263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FBC2EC-4B59-4856-B932-6166E3144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294" y="1349375"/>
            <a:ext cx="2627685" cy="20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6987-1961-4065-B70A-40F7C7BD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597702"/>
            <a:ext cx="8299450" cy="621600"/>
          </a:xfrm>
        </p:spPr>
        <p:txBody>
          <a:bodyPr/>
          <a:lstStyle/>
          <a:p>
            <a:r>
              <a:rPr lang="en-US" dirty="0"/>
              <a:t>RCL: KEY FEATURES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BE4AB-B9F0-491D-B3B6-924D94266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6339" y="650987"/>
            <a:ext cx="3554276" cy="2778011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7BC9B2-CA13-488C-9F5B-7D33E36B6685}"/>
              </a:ext>
            </a:extLst>
          </p:cNvPr>
          <p:cNvSpPr txBox="1">
            <a:spLocks/>
          </p:cNvSpPr>
          <p:nvPr/>
        </p:nvSpPr>
        <p:spPr>
          <a:xfrm>
            <a:off x="234951" y="1166017"/>
            <a:ext cx="4727574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Camp model ensures:</a:t>
            </a:r>
          </a:p>
          <a:p>
            <a:pPr lvl="1"/>
            <a:r>
              <a:rPr lang="en-US" sz="1400" dirty="0"/>
              <a:t>Reaches highest risk youth; not just in school</a:t>
            </a:r>
          </a:p>
          <a:p>
            <a:pPr lvl="1"/>
            <a:r>
              <a:rPr lang="en-US" sz="1400" dirty="0"/>
              <a:t>Engagement of both boys and girls</a:t>
            </a:r>
          </a:p>
          <a:p>
            <a:pPr lvl="1"/>
            <a:r>
              <a:rPr lang="en-US" sz="1400" dirty="0"/>
              <a:t>High retention through all 8 lessons</a:t>
            </a:r>
          </a:p>
          <a:p>
            <a:r>
              <a:rPr lang="en-US" sz="2000" dirty="0"/>
              <a:t>Taught to peer groups:</a:t>
            </a:r>
          </a:p>
          <a:p>
            <a:pPr lvl="1"/>
            <a:r>
              <a:rPr lang="en-US" sz="1400" dirty="0"/>
              <a:t>Reflects importance of peers during teen years</a:t>
            </a:r>
          </a:p>
          <a:p>
            <a:r>
              <a:rPr lang="en-US" sz="2000" dirty="0"/>
              <a:t>Engages parents or other trusted adults:</a:t>
            </a:r>
          </a:p>
          <a:p>
            <a:pPr lvl="1"/>
            <a:r>
              <a:rPr lang="en-US" sz="1400" dirty="0"/>
              <a:t>Recognizes extended family in caregiving and their importance in teen decision making</a:t>
            </a:r>
          </a:p>
          <a:p>
            <a:pPr lvl="1"/>
            <a:r>
              <a:rPr lang="en-US" sz="1400" dirty="0"/>
              <a:t>Meet with families in their home</a:t>
            </a:r>
          </a:p>
          <a:p>
            <a:r>
              <a:rPr lang="en-US" sz="2000" dirty="0"/>
              <a:t>Delivery by paraprofessionals:</a:t>
            </a:r>
          </a:p>
          <a:p>
            <a:pPr lvl="1"/>
            <a:r>
              <a:rPr lang="en-US" sz="1400" dirty="0"/>
              <a:t>Doesn’t require educators or professionals </a:t>
            </a:r>
          </a:p>
          <a:p>
            <a:r>
              <a:rPr lang="en-US" sz="2000" dirty="0"/>
              <a:t>Complete dissemination package:</a:t>
            </a:r>
          </a:p>
          <a:p>
            <a:pPr lvl="1"/>
            <a:r>
              <a:rPr lang="en-US" sz="1400" dirty="0"/>
              <a:t>Implementation guide</a:t>
            </a:r>
          </a:p>
          <a:p>
            <a:pPr lvl="1"/>
            <a:r>
              <a:rPr lang="en-US" sz="1400" dirty="0"/>
              <a:t>Supplemental resources guide</a:t>
            </a:r>
          </a:p>
          <a:p>
            <a:pPr lvl="1"/>
            <a:r>
              <a:rPr lang="en-US" sz="1400" dirty="0"/>
              <a:t>Training/TA available</a:t>
            </a:r>
          </a:p>
          <a:p>
            <a:pPr lvl="1"/>
            <a:r>
              <a:rPr lang="en-US" sz="1400" dirty="0"/>
              <a:t>Online training (December 2020)</a:t>
            </a:r>
          </a:p>
          <a:p>
            <a:pPr lvl="1"/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542FF-B0CA-4C89-A558-55F12F580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339" y="3689147"/>
            <a:ext cx="355427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80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B04E-150E-44FD-B9E5-8425E7F1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576963"/>
            <a:ext cx="8299450" cy="621600"/>
          </a:xfrm>
        </p:spPr>
        <p:txBody>
          <a:bodyPr/>
          <a:lstStyle/>
          <a:p>
            <a:r>
              <a:rPr lang="en-US" dirty="0"/>
              <a:t>RCL: 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5EDAA-2CD0-487D-9693-23EF6248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175" y="1274763"/>
            <a:ext cx="4886325" cy="4724809"/>
          </a:xfrm>
        </p:spPr>
        <p:txBody>
          <a:bodyPr/>
          <a:lstStyle/>
          <a:p>
            <a:r>
              <a:rPr lang="en-US" sz="1800" dirty="0"/>
              <a:t>Link to video on how RCL works: </a:t>
            </a: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https://youtu.be/DiUlleF5QeU</a:t>
            </a:r>
            <a:endParaRPr lang="en-US" sz="1800" dirty="0"/>
          </a:p>
          <a:p>
            <a:r>
              <a:rPr lang="en-US" sz="1800" dirty="0"/>
              <a:t>Link to video on how RCL is being disseminated: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https://youtu.be/t29DLDWsf44</a:t>
            </a:r>
            <a:endParaRPr lang="en-US" sz="1800" dirty="0"/>
          </a:p>
          <a:p>
            <a:r>
              <a:rPr lang="en-US" sz="1800" dirty="0"/>
              <a:t>Indian Country Today story on RCL program scaling:</a:t>
            </a:r>
          </a:p>
          <a:p>
            <a:pPr marL="457200" lvl="1" indent="0">
              <a:buNone/>
            </a:pP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https://newsmaven.io/indiancountrytoday/the-press-pool/teen-pregnancy-prevention-program-for-native-american-youth-expands-to-minnesota-bY7QeM</a:t>
            </a:r>
          </a:p>
          <a:p>
            <a:pPr marL="457200" lvl="1" indent="0">
              <a:buNone/>
            </a:pP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Po1E6EJp1BQiKy7Q/</a:t>
            </a:r>
            <a:endParaRPr lang="en-US" dirty="0"/>
          </a:p>
          <a:p>
            <a:r>
              <a:rPr lang="en-US" sz="1800" dirty="0"/>
              <a:t>Scientific papers available on request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3C9C09-9A3D-4901-A1B3-BA00BD414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12" y="1198563"/>
            <a:ext cx="3190875" cy="2423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25B93C-BF26-4D3F-946D-721429868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1" y="3622490"/>
            <a:ext cx="3190875" cy="26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2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IH Theme">
      <a:dk1>
        <a:srgbClr val="470A00"/>
      </a:dk1>
      <a:lt1>
        <a:srgbClr val="3C9EAF"/>
      </a:lt1>
      <a:dk2>
        <a:srgbClr val="000000"/>
      </a:dk2>
      <a:lt2>
        <a:srgbClr val="FFFFFF"/>
      </a:lt2>
      <a:accent1>
        <a:srgbClr val="CE2F1B"/>
      </a:accent1>
      <a:accent2>
        <a:srgbClr val="65B5DA"/>
      </a:accent2>
      <a:accent3>
        <a:srgbClr val="864708"/>
      </a:accent3>
      <a:accent4>
        <a:srgbClr val="F79529"/>
      </a:accent4>
      <a:accent5>
        <a:srgbClr val="A01A15"/>
      </a:accent5>
      <a:accent6>
        <a:srgbClr val="1E1E1E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336</Words>
  <Application>Microsoft Office PowerPoint</Application>
  <PresentationFormat>On-screen Show (4:3)</PresentationFormat>
  <Paragraphs>64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Courier New</vt:lpstr>
      <vt:lpstr>Wingdings</vt:lpstr>
      <vt:lpstr>Office Theme</vt:lpstr>
      <vt:lpstr>Respecting the Circle of Life: Mind, Body and Spirit (RCL)</vt:lpstr>
      <vt:lpstr>RCL: CONTENT &amp; STRUCTURE</vt:lpstr>
      <vt:lpstr>RCL: DELIVERY</vt:lpstr>
      <vt:lpstr>RCL: EVALUATION</vt:lpstr>
      <vt:lpstr>RCL: KEY FEATURES</vt:lpstr>
      <vt:lpstr>RCL: ADDITIONAL RESOURCES</vt:lpstr>
    </vt:vector>
  </TitlesOfParts>
  <Company>orange element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Bulluckman</dc:creator>
  <cp:lastModifiedBy>Tingey, Lauren L.</cp:lastModifiedBy>
  <cp:revision>101</cp:revision>
  <dcterms:created xsi:type="dcterms:W3CDTF">2015-08-03T20:58:59Z</dcterms:created>
  <dcterms:modified xsi:type="dcterms:W3CDTF">2019-09-05T13:01:28Z</dcterms:modified>
</cp:coreProperties>
</file>