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71" r:id="rId13"/>
    <p:sldId id="272" r:id="rId14"/>
    <p:sldId id="265" r:id="rId15"/>
    <p:sldId id="266" r:id="rId16"/>
    <p:sldId id="267" r:id="rId17"/>
    <p:sldId id="297" r:id="rId18"/>
    <p:sldId id="268" r:id="rId19"/>
    <p:sldId id="269" r:id="rId20"/>
    <p:sldId id="296" r:id="rId21"/>
    <p:sldId id="27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Lato" panose="020B0604020202020204" charset="0"/>
      <p:regular r:id="rId28"/>
      <p:bold r:id="rId29"/>
      <p:italic r:id="rId30"/>
      <p:boldItalic r:id="rId31"/>
    </p:embeddedFont>
    <p:embeddedFont>
      <p:font typeface="Lato Hairline" panose="020B0604020202020204" charset="0"/>
      <p:regular r:id="rId32"/>
      <p:bold r:id="rId33"/>
      <p:italic r:id="rId34"/>
      <p:boldItalic r:id="rId35"/>
    </p:embeddedFont>
    <p:embeddedFont>
      <p:font typeface="Lato Light" panose="020F0302020204030203"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84" autoAdjust="0"/>
  </p:normalViewPr>
  <p:slideViewPr>
    <p:cSldViewPr snapToGrid="0">
      <p:cViewPr varScale="1">
        <p:scale>
          <a:sx n="120" d="100"/>
          <a:sy n="120" d="100"/>
        </p:scale>
        <p:origin x="108" y="43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8488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ndomtriviagenerator.com/?fbclid=IwAR3mVep1dcLeuN1mxmfoSjKf8iLFwGz3qCV9TMTonNkrkCwuM9ggHnUFtn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andomtriviagenerator.com/?fbclid=IwAR3mVep1dcLeuN1mxmfoSjKf8iLFwGz3qCV9TMTonNkrkCwuM9ggHnUFt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rnative.org/gear/We%20R%20Native%20Coloring%20Book%20Volume%20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a653b136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a653b136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Online Slide Link: </a:t>
            </a:r>
            <a:r>
              <a:rPr lang="en-US" dirty="0"/>
              <a:t>https://docs.google.com/presentation/d/1vZYJQFM1XTzkY3MHP1F6Aos7ObBokVYQFobJdMfNh94/edit?usp=sharing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Add your session title + date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Mindfulness Activity throughout session, especially before or after transitions.</a:t>
            </a:r>
            <a:endParaRPr i="1" dirty="0">
              <a:solidFill>
                <a:srgbClr val="434343"/>
              </a:solidFill>
            </a:endParaRPr>
          </a:p>
          <a:p>
            <a:pPr marL="0" lvl="0" indent="0" algn="l" rtl="0">
              <a:spcBef>
                <a:spcPts val="0"/>
              </a:spcBef>
              <a:spcAft>
                <a:spcPts val="0"/>
              </a:spcAft>
              <a:buNone/>
            </a:pPr>
            <a:endParaRPr lang="en-US" i="1" dirty="0">
              <a:solidFill>
                <a:srgbClr val="434343"/>
              </a:solidFill>
            </a:endParaRPr>
          </a:p>
          <a:p>
            <a:pPr marL="0" lvl="0" indent="0" algn="l" rtl="0">
              <a:spcBef>
                <a:spcPts val="0"/>
              </a:spcBef>
              <a:spcAft>
                <a:spcPts val="0"/>
              </a:spcAft>
              <a:buNone/>
            </a:pPr>
            <a:r>
              <a:rPr lang="en-US" dirty="0"/>
              <a:t>We’re going to do a mindfulness activity together. While we take three deep breaths, we are going to use our pointer finger to trace the outline of our hand. We will inhale one way and exhale in the other direction. Let’s do this three times. </a:t>
            </a:r>
          </a:p>
          <a:p>
            <a:pPr marL="0" lvl="0" indent="0" algn="l" rtl="0">
              <a:spcBef>
                <a:spcPts val="0"/>
              </a:spcBef>
              <a:spcAft>
                <a:spcPts val="0"/>
              </a:spcAft>
              <a:buNone/>
            </a:pPr>
            <a:endParaRPr lang="en-US" dirty="0"/>
          </a:p>
          <a:p>
            <a:pPr marL="457200" lvl="0" indent="-298450" algn="l" rtl="0">
              <a:spcBef>
                <a:spcPts val="0"/>
              </a:spcBef>
              <a:spcAft>
                <a:spcPts val="0"/>
              </a:spcAft>
              <a:buSzPts val="1100"/>
              <a:buAutoNum type="arabicPeriod"/>
            </a:pPr>
            <a:r>
              <a:rPr lang="en-US" dirty="0"/>
              <a:t>Inhale for 4 seconds, exhale for 6 seconds</a:t>
            </a:r>
          </a:p>
          <a:p>
            <a:pPr marL="457200" lvl="0" indent="-298450" algn="l" rtl="0">
              <a:spcBef>
                <a:spcPts val="0"/>
              </a:spcBef>
              <a:spcAft>
                <a:spcPts val="0"/>
              </a:spcAft>
              <a:buSzPts val="1100"/>
              <a:buAutoNum type="arabicPeriod"/>
            </a:pPr>
            <a:r>
              <a:rPr lang="en-US" dirty="0">
                <a:solidFill>
                  <a:schemeClr val="dk1"/>
                </a:solidFill>
              </a:rPr>
              <a:t>Inhale for 4 seconds, exhale for 6 seconds</a:t>
            </a:r>
          </a:p>
          <a:p>
            <a:pPr marL="457200" lvl="0" indent="-298450" algn="l" rtl="0">
              <a:spcBef>
                <a:spcPts val="0"/>
              </a:spcBef>
              <a:spcAft>
                <a:spcPts val="0"/>
              </a:spcAft>
              <a:buClr>
                <a:schemeClr val="dk1"/>
              </a:buClr>
              <a:buSzPts val="1100"/>
              <a:buAutoNum type="arabicPeriod"/>
            </a:pPr>
            <a:r>
              <a:rPr lang="en-US" dirty="0">
                <a:solidFill>
                  <a:schemeClr val="dk1"/>
                </a:solidFill>
              </a:rPr>
              <a:t>Inhale for 4 seconds, exhale for 6 seconds</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t>Taking a moment to take a few deep breaths can recenter you, help you calm down, and make you feel better. By adding the tracing of our hands we strengthen our mind body connection. </a:t>
            </a:r>
            <a:r>
              <a:rPr lang="en-US" dirty="0">
                <a:solidFill>
                  <a:schemeClr val="dk1"/>
                </a:solidFill>
              </a:rPr>
              <a:t>Do this as often as you need to.</a:t>
            </a:r>
          </a:p>
          <a:p>
            <a:pPr marL="0" lvl="0" indent="0" algn="l" rtl="0">
              <a:spcBef>
                <a:spcPts val="0"/>
              </a:spcBef>
              <a:spcAft>
                <a:spcPts val="0"/>
              </a:spcAft>
              <a:buNone/>
            </a:pPr>
            <a:endParaRPr i="1" dirty="0">
              <a:solidFill>
                <a:srgbClr val="434343"/>
              </a:solidFill>
            </a:endParaRPr>
          </a:p>
        </p:txBody>
      </p:sp>
    </p:spTree>
    <p:extLst>
      <p:ext uri="{BB962C8B-B14F-4D97-AF65-F5344CB8AC3E}">
        <p14:creationId xmlns:p14="http://schemas.microsoft.com/office/powerpoint/2010/main" val="413057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Mindfulness Activity throughout session, especially before or after transitions.</a:t>
            </a:r>
            <a:endParaRPr i="1" dirty="0">
              <a:solidFill>
                <a:srgbClr val="434343"/>
              </a:solidFill>
            </a:endParaRPr>
          </a:p>
          <a:p>
            <a:pPr marL="0" lvl="0" indent="0" algn="l" rtl="0">
              <a:spcBef>
                <a:spcPts val="0"/>
              </a:spcBef>
              <a:spcAft>
                <a:spcPts val="0"/>
              </a:spcAft>
              <a:buNone/>
            </a:pPr>
            <a:endParaRPr lang="en-US" i="1" dirty="0">
              <a:solidFill>
                <a:srgbClr val="434343"/>
              </a:solidFill>
            </a:endParaRPr>
          </a:p>
          <a:p>
            <a:pPr marL="0" lvl="0" indent="0" algn="l" rtl="0">
              <a:spcBef>
                <a:spcPts val="0"/>
              </a:spcBef>
              <a:spcAft>
                <a:spcPts val="0"/>
              </a:spcAft>
              <a:buNone/>
            </a:pPr>
            <a:r>
              <a:rPr lang="en-US" dirty="0"/>
              <a:t>Close your eyes and take in three deep breath: Inhaling for four seconds and out for six seconds, while you twirl your wrists in one direction…change directions. </a:t>
            </a:r>
            <a:endParaRPr lang="en-US" dirty="0">
              <a:solidFill>
                <a:schemeClr val="dk1"/>
              </a:solidFill>
            </a:endParaRPr>
          </a:p>
          <a:p>
            <a:pPr marL="0" lvl="0" indent="0" algn="l" rtl="0">
              <a:spcBef>
                <a:spcPts val="0"/>
              </a:spcBef>
              <a:spcAft>
                <a:spcPts val="0"/>
              </a:spcAft>
              <a:buNone/>
            </a:pPr>
            <a:endParaRPr i="1" dirty="0">
              <a:solidFill>
                <a:srgbClr val="434343"/>
              </a:solidFill>
            </a:endParaRPr>
          </a:p>
        </p:txBody>
      </p:sp>
    </p:spTree>
    <p:extLst>
      <p:ext uri="{BB962C8B-B14F-4D97-AF65-F5344CB8AC3E}">
        <p14:creationId xmlns:p14="http://schemas.microsoft.com/office/powerpoint/2010/main" val="210227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a653b1369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a653b1369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Clr>
                <a:schemeClr val="dk1"/>
              </a:buClr>
              <a:buSzPts val="1100"/>
              <a:buFont typeface="Arial"/>
              <a:buNone/>
            </a:pPr>
            <a:r>
              <a:rPr lang="en">
                <a:solidFill>
                  <a:srgbClr val="434343"/>
                </a:solidFill>
              </a:rPr>
              <a:t>Tell youth you all are going to do a popcorn movement activity. You will model a movement (e.g. silly face, stretch, exercise) and the rest of the group must copy you. You will then call on the next person to model a movement and the group will copy. They will call on the next person and so on until everyone has had a chance to go. </a:t>
            </a:r>
            <a:endParaRPr>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a653b1369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a653b1369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None/>
            </a:pPr>
            <a:r>
              <a:rPr lang="en" sz="1150">
                <a:solidFill>
                  <a:schemeClr val="dk1"/>
                </a:solidFill>
                <a:highlight>
                  <a:srgbClr val="FFFFFF"/>
                </a:highlight>
              </a:rPr>
              <a:t>To play trivia on Zoom, open this </a:t>
            </a:r>
            <a:r>
              <a:rPr lang="en" sz="1150">
                <a:solidFill>
                  <a:schemeClr val="dk1"/>
                </a:solidFill>
                <a:uFill>
                  <a:noFill/>
                </a:uFill>
                <a:hlinkClick r:id="rId3">
                  <a:extLst>
                    <a:ext uri="{A12FA001-AC4F-418D-AE19-62706E023703}">
                      <ahyp:hlinkClr xmlns:ahyp="http://schemas.microsoft.com/office/drawing/2018/hyperlinkcolor" val="tx"/>
                    </a:ext>
                  </a:extLst>
                </a:hlinkClick>
              </a:rPr>
              <a:t>random trivia generator</a:t>
            </a:r>
            <a:r>
              <a:rPr lang="en" sz="1150">
                <a:solidFill>
                  <a:schemeClr val="dk1"/>
                </a:solidFill>
                <a:highlight>
                  <a:srgbClr val="FFFFFF"/>
                </a:highlight>
              </a:rPr>
              <a:t> and start asking questions. Have each person send their answer in the Zoom chat at the same time (or just use the honors system).</a:t>
            </a:r>
            <a:endParaRPr sz="1150">
              <a:solidFill>
                <a:schemeClr val="dk1"/>
              </a:solidFill>
              <a:highlight>
                <a:srgbClr val="FFFFFF"/>
              </a:highlight>
            </a:endParaRPr>
          </a:p>
          <a:p>
            <a:pPr marL="0" lvl="0" indent="0" algn="l" rtl="0">
              <a:spcBef>
                <a:spcPts val="0"/>
              </a:spcBef>
              <a:spcAft>
                <a:spcPts val="0"/>
              </a:spcAft>
              <a:buNone/>
            </a:pPr>
            <a:endParaRPr sz="1150">
              <a:solidFill>
                <a:schemeClr val="dk1"/>
              </a:solidFill>
              <a:highlight>
                <a:srgbClr val="FFFFFF"/>
              </a:highlight>
            </a:endParaRPr>
          </a:p>
          <a:p>
            <a:pPr marL="0" lvl="0" indent="0" algn="l" rtl="0">
              <a:spcBef>
                <a:spcPts val="0"/>
              </a:spcBef>
              <a:spcAft>
                <a:spcPts val="0"/>
              </a:spcAft>
              <a:buNone/>
            </a:pPr>
            <a:r>
              <a:rPr lang="en" sz="1150">
                <a:solidFill>
                  <a:schemeClr val="dk1"/>
                </a:solidFill>
                <a:highlight>
                  <a:srgbClr val="FFFFFF"/>
                </a:highlight>
              </a:rPr>
              <a:t>Random Trivia Generator link: </a:t>
            </a:r>
            <a:r>
              <a:rPr lang="en" sz="1150" u="sng">
                <a:solidFill>
                  <a:schemeClr val="hlink"/>
                </a:solidFill>
                <a:highlight>
                  <a:srgbClr val="FFFFFF"/>
                </a:highlight>
                <a:hlinkClick r:id="rId4"/>
              </a:rPr>
              <a:t>https://www.randomtriviagenerator.com/?fbclid=IwAR3mVep1dcLeuN1mxmfoSjKf8iLFwGz3qCV9TMTonNkrkCwuM9ggHnUFtnE#!/</a:t>
            </a:r>
            <a:r>
              <a:rPr lang="en" sz="1150">
                <a:solidFill>
                  <a:schemeClr val="dk1"/>
                </a:solidFill>
                <a:highlight>
                  <a:srgbClr val="FFFFFF"/>
                </a:highlight>
              </a:rPr>
              <a:t> </a:t>
            </a:r>
            <a:endParaRPr sz="1150">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a653b1369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a653b136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434343"/>
                </a:solidFill>
              </a:rPr>
              <a:t>Incorporate Engergizers when youth need to move or when they are starting to zone out. </a:t>
            </a:r>
            <a:endParaRPr i="1">
              <a:solidFill>
                <a:srgbClr val="434343"/>
              </a:solidFill>
            </a:endParaRPr>
          </a:p>
          <a:p>
            <a:pPr marL="0" lvl="0" indent="0" algn="l" rtl="0">
              <a:spcBef>
                <a:spcPts val="0"/>
              </a:spcBef>
              <a:spcAft>
                <a:spcPts val="0"/>
              </a:spcAft>
              <a:buNone/>
            </a:pPr>
            <a:endParaRPr i="1">
              <a:solidFill>
                <a:srgbClr val="434343"/>
              </a:solidFill>
            </a:endParaRPr>
          </a:p>
          <a:p>
            <a:pPr marL="0" lvl="0" indent="0" algn="l" rtl="0">
              <a:spcBef>
                <a:spcPts val="0"/>
              </a:spcBef>
              <a:spcAft>
                <a:spcPts val="0"/>
              </a:spcAft>
              <a:buNone/>
            </a:pPr>
            <a:r>
              <a:rPr lang="en">
                <a:solidFill>
                  <a:srgbClr val="434343"/>
                </a:solidFill>
              </a:rPr>
              <a:t>Tell youth you all are going to play the sound game. You will start by making a funny sound. You will then call on a person to make copy your sound then do their own. They will call on someone else who must make the sounds before them and adding their own sound until the whole group has gone. The last person will have to try and remember each persons sound before them. The final round will be with the whole group making the sounds together. </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en">
                <a:solidFill>
                  <a:srgbClr val="434343"/>
                </a:solidFill>
              </a:rPr>
              <a:t>Best for: Groups of 15 or less</a:t>
            </a:r>
            <a:endParaRPr>
              <a:solidFill>
                <a:srgbClr val="43434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a653b1369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a653b1369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Engergizers when youth need to move or when they are starting to zone out. </a:t>
            </a:r>
            <a:endParaRPr i="1" dirty="0">
              <a:solidFill>
                <a:srgbClr val="434343"/>
              </a:solidFill>
            </a:endParaRPr>
          </a:p>
          <a:p>
            <a:pPr marL="0" lvl="0" indent="0" algn="l" rtl="0">
              <a:spcBef>
                <a:spcPts val="0"/>
              </a:spcBef>
              <a:spcAft>
                <a:spcPts val="0"/>
              </a:spcAft>
              <a:buNone/>
            </a:pPr>
            <a:endParaRPr i="1" dirty="0">
              <a:solidFill>
                <a:srgbClr val="434343"/>
              </a:solidFill>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30 Second Grab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Ask youth to take a healthy risk and turn their cameras on. Share screen on ‘grid’ view.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Say, “Okay, I’m going to give you 30-seconds to find an object in your space that (Pick one option: 1) reminds or connects you to your culture, or 2) is getting you through COVID).’’</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Put on a timer. When buzzer rings have folks share their objects and why they selected them.</a:t>
            </a:r>
          </a:p>
        </p:txBody>
      </p:sp>
    </p:spTree>
    <p:extLst>
      <p:ext uri="{BB962C8B-B14F-4D97-AF65-F5344CB8AC3E}">
        <p14:creationId xmlns:p14="http://schemas.microsoft.com/office/powerpoint/2010/main" val="67800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a653b1369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a653b1369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Chose One Reflection Activity at the end of each lesson</a:t>
            </a:r>
            <a:endParaRPr i="1"/>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a653b1369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a653b1369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Chose One Reflection Activity at the end of each lesson</a:t>
            </a:r>
            <a:endParaRPr i="1"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c38941c63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c38941c63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Chose One Reflection Activity at the end of each lesson</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a653b1369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a653b1369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Close with Elder blessing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a653b1369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a653b1369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Invite an elder from your community to open and close your session with youth.</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a653b1369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a653b1369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Let youth know about the logistics for the call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a653b1369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a653b1369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i="1" dirty="0">
                <a:solidFill>
                  <a:schemeClr val="dk1"/>
                </a:solidFill>
              </a:rPr>
              <a:t>Slide Example - fill in your agreements together: Above is just an example. </a:t>
            </a:r>
            <a:endParaRPr i="1"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Say, “What are some group agreements we can make together that will help us all feel safe, respected, supported and able to share and learn in this group? Please type those into the chatfeed”</a:t>
            </a:r>
            <a:r>
              <a:rPr lang="en" sz="700" baseline="0" dirty="0">
                <a:solidFill>
                  <a:schemeClr val="dk1"/>
                </a:solidFill>
                <a:latin typeface="Times New Roman"/>
                <a:cs typeface="Times New Roman"/>
                <a:sym typeface="Times New Roman"/>
              </a:rPr>
              <a:t> </a:t>
            </a:r>
            <a:r>
              <a:rPr lang="en" dirty="0">
                <a:solidFill>
                  <a:schemeClr val="dk1"/>
                </a:solidFill>
              </a:rPr>
              <a:t>(or have youth unmute their lines). </a:t>
            </a: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Potential responses include: Respecting each other, Active Listening, Practicing Confidentiality, Being Non-judgmental or Accepting/Embracing our Differences, Speaking for Yourself/Only Sharing Your Own Stories, Not Generalizing or Stereotyping, etc.</a:t>
            </a:r>
            <a:endParaRPr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*If possible: have these agreements with you every time you meet.</a:t>
            </a:r>
            <a:endParaRPr dirty="0">
              <a:solidFill>
                <a:schemeClr val="dk1"/>
              </a:solidFill>
            </a:endParaRPr>
          </a:p>
          <a:p>
            <a:pPr marL="0" lvl="0" indent="0" algn="l" rtl="0">
              <a:lnSpc>
                <a:spcPct val="115000"/>
              </a:lnSpc>
              <a:spcBef>
                <a:spcPts val="1200"/>
              </a:spcBef>
              <a:spcAft>
                <a:spcPts val="0"/>
              </a:spcAft>
              <a:buNone/>
            </a:pPr>
            <a:endParaRPr lang="en" dirty="0">
              <a:solidFill>
                <a:schemeClr val="dk1"/>
              </a:solidFill>
            </a:endParaRPr>
          </a:p>
          <a:p>
            <a:pPr marL="0" lvl="0" indent="0" algn="l" rtl="0">
              <a:lnSpc>
                <a:spcPct val="115000"/>
              </a:lnSpc>
              <a:spcBef>
                <a:spcPts val="1200"/>
              </a:spcBef>
              <a:spcAft>
                <a:spcPts val="0"/>
              </a:spcAft>
              <a:buNone/>
            </a:pPr>
            <a:r>
              <a:rPr lang="en" dirty="0">
                <a:solidFill>
                  <a:schemeClr val="dk1"/>
                </a:solidFill>
              </a:rPr>
              <a:t>Ask the group if they can all agree to make sure they are all onboard with the group agreements.</a:t>
            </a:r>
            <a:endParaRPr dirty="0">
              <a:solidFill>
                <a:schemeClr val="dk1"/>
              </a:solidFill>
            </a:endParaRPr>
          </a:p>
          <a:p>
            <a:pPr marL="0" lvl="0" indent="0" algn="l" rtl="0">
              <a:spcBef>
                <a:spcPts val="1200"/>
              </a:spcBef>
              <a:spcAft>
                <a:spcPts val="0"/>
              </a:spcAft>
              <a:buClr>
                <a:schemeClr val="dk1"/>
              </a:buClr>
              <a:buSzPts val="1100"/>
              <a:buFont typeface="Arial"/>
              <a:buNone/>
            </a:pPr>
            <a:endParaRPr lang="en" dirty="0">
              <a:solidFill>
                <a:schemeClr val="dk1"/>
              </a:solidFill>
            </a:endParaRPr>
          </a:p>
          <a:p>
            <a:pPr marL="0" lvl="0" indent="0" algn="l" rtl="0">
              <a:spcBef>
                <a:spcPts val="1200"/>
              </a:spcBef>
              <a:spcAft>
                <a:spcPts val="0"/>
              </a:spcAft>
              <a:buClr>
                <a:schemeClr val="dk1"/>
              </a:buClr>
              <a:buSzPts val="1100"/>
              <a:buFont typeface="Arial"/>
              <a:buNone/>
            </a:pPr>
            <a:r>
              <a:rPr lang="en" dirty="0">
                <a:solidFill>
                  <a:schemeClr val="dk1"/>
                </a:solidFill>
              </a:rPr>
              <a:t>Zoom Interactive Feature: have youth use the Annotation Tool to sign. Take a screenshot and save for future reference. You will have to clear the signatures for the next slide (Zoom toolbar)</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a653b1369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a653b1369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your goal for today’s session is clear to everyone.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a653b1369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a653b1369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 your agenda for the session so youth know what to expect.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a653b1369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a653b1369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Incorporate Wellness Moment throughout session, especially before or after transitions.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 dirty="0"/>
              <a:t>Taking a moment to take a few deep breaths can recenter you, help you calm down, and make you feel better. Let’s try this one together. </a:t>
            </a:r>
            <a:endParaRPr dirty="0"/>
          </a:p>
          <a:p>
            <a:pPr marL="457200" lvl="0" indent="-298450" algn="l" rtl="0">
              <a:spcBef>
                <a:spcPts val="0"/>
              </a:spcBef>
              <a:spcAft>
                <a:spcPts val="0"/>
              </a:spcAft>
              <a:buSzPts val="1100"/>
              <a:buAutoNum type="arabicPeriod"/>
            </a:pPr>
            <a:r>
              <a:rPr lang="en" dirty="0"/>
              <a:t>Inhale for 4 seconds, exhale for 6 seconds</a:t>
            </a:r>
            <a:endParaRPr dirty="0"/>
          </a:p>
          <a:p>
            <a:pPr marL="457200" lvl="0" indent="-298450" algn="l" rtl="0">
              <a:spcBef>
                <a:spcPts val="0"/>
              </a:spcBef>
              <a:spcAft>
                <a:spcPts val="0"/>
              </a:spcAft>
              <a:buSzPts val="1100"/>
              <a:buAutoNum type="arabicPeriod"/>
            </a:pPr>
            <a:r>
              <a:rPr lang="en" dirty="0">
                <a:solidFill>
                  <a:schemeClr val="dk1"/>
                </a:solidFill>
              </a:rPr>
              <a:t>Inhale for 4 seconds, exhale for 6 seconds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Inhale for 4 seconds, exhale for 6 seconds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Try to do this throughout your day.</a:t>
            </a: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a653b1369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a653b1369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Incorporate Wellness Moment throughout session, especially before or after transitions. If possible, send youth We R Native’s coloring page ahead of time, or print them off and mail them with other program materials. </a:t>
            </a:r>
            <a:r>
              <a:rPr lang="en" i="1" u="sng">
                <a:solidFill>
                  <a:schemeClr val="hlink"/>
                </a:solidFill>
                <a:hlinkClick r:id="rId3"/>
              </a:rPr>
              <a:t>https://www.wernative.org/gear/We%20R%20Native%20Coloring%20Book%20Volume%201.pdf</a:t>
            </a:r>
            <a:r>
              <a:rPr lang="en" i="1">
                <a:solidFill>
                  <a:schemeClr val="dk1"/>
                </a:solidFill>
              </a:rPr>
              <a:t> </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Research has show that when your wrist is moving we can pay attention better, </a:t>
            </a:r>
            <a:r>
              <a:rPr lang="en">
                <a:solidFill>
                  <a:srgbClr val="434343"/>
                </a:solidFill>
              </a:rPr>
              <a:t>remember, and be better learners. </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Clr>
                <a:schemeClr val="dk1"/>
              </a:buClr>
              <a:buSzPts val="1100"/>
              <a:buFont typeface="Arial"/>
              <a:buNone/>
            </a:pPr>
            <a:r>
              <a:rPr lang="en">
                <a:solidFill>
                  <a:srgbClr val="434343"/>
                </a:solidFill>
              </a:rPr>
              <a:t>Try doodling or drawing for this next section and see if it helps. </a:t>
            </a:r>
            <a:endParaRPr>
              <a:solidFill>
                <a:srgbClr val="43434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a653b1369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a653b1369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434343"/>
                </a:solidFill>
              </a:rPr>
              <a:t>Incorporate Wellness Moment throughout session, especially before or after transitions.</a:t>
            </a:r>
            <a:endParaRPr i="1" dirty="0">
              <a:solidFill>
                <a:srgbClr val="434343"/>
              </a:solidFill>
            </a:endParaRPr>
          </a:p>
          <a:p>
            <a:pPr marL="0" lvl="0" indent="0" algn="l" rtl="0">
              <a:spcBef>
                <a:spcPts val="0"/>
              </a:spcBef>
              <a:spcAft>
                <a:spcPts val="0"/>
              </a:spcAft>
              <a:buNone/>
            </a:pPr>
            <a:endParaRPr i="1" dirty="0">
              <a:solidFill>
                <a:srgbClr val="434343"/>
              </a:solidFill>
            </a:endParaRPr>
          </a:p>
          <a:p>
            <a:pPr marL="0" lvl="0" indent="0" algn="l" rtl="0">
              <a:spcBef>
                <a:spcPts val="0"/>
              </a:spcBef>
              <a:spcAft>
                <a:spcPts val="0"/>
              </a:spcAft>
              <a:buNone/>
            </a:pPr>
            <a:r>
              <a:rPr lang="en" dirty="0">
                <a:solidFill>
                  <a:srgbClr val="434343"/>
                </a:solidFill>
              </a:rPr>
              <a:t>Ask youth to type into the chat something positive that they say to themselves throughout the day, especially if they need a little encouragement. Ask them to try and make this a part of their daily practice.</a:t>
            </a:r>
            <a:endParaRPr dirty="0">
              <a:solidFill>
                <a:srgbClr val="434343"/>
              </a:solidFill>
            </a:endParaRPr>
          </a:p>
          <a:p>
            <a:pPr marL="0" lvl="0" indent="0" algn="l" rtl="0">
              <a:spcBef>
                <a:spcPts val="0"/>
              </a:spcBef>
              <a:spcAft>
                <a:spcPts val="0"/>
              </a:spcAft>
              <a:buNone/>
            </a:pPr>
            <a:endParaRPr dirty="0">
              <a:solidFill>
                <a:srgbClr val="434343"/>
              </a:solidFill>
            </a:endParaRPr>
          </a:p>
          <a:p>
            <a:pPr marL="0" lvl="0" indent="0" algn="l" rtl="0">
              <a:spcBef>
                <a:spcPts val="0"/>
              </a:spcBef>
              <a:spcAft>
                <a:spcPts val="0"/>
              </a:spcAft>
              <a:buClr>
                <a:schemeClr val="dk1"/>
              </a:buClr>
              <a:buSzPts val="1100"/>
              <a:buFont typeface="Arial"/>
              <a:buNone/>
            </a:pPr>
            <a:r>
              <a:rPr lang="en" dirty="0">
                <a:solidFill>
                  <a:srgbClr val="434343"/>
                </a:solidFill>
              </a:rPr>
              <a:t>Start by giving youth an example of something you say to yourself when you need a little pick-me-up.</a:t>
            </a:r>
          </a:p>
          <a:p>
            <a:pPr marL="0" lvl="0" indent="0" algn="l" rtl="0">
              <a:spcBef>
                <a:spcPts val="0"/>
              </a:spcBef>
              <a:spcAft>
                <a:spcPts val="0"/>
              </a:spcAft>
              <a:buClr>
                <a:schemeClr val="dk1"/>
              </a:buClr>
              <a:buSzPts val="1100"/>
              <a:buFont typeface="Arial"/>
              <a:buNone/>
            </a:pPr>
            <a:endParaRPr lang="en" dirty="0">
              <a:solidFill>
                <a:srgbClr val="434343"/>
              </a:solidFill>
            </a:endParaRPr>
          </a:p>
          <a:p>
            <a:pPr marL="0" lvl="0" indent="0" algn="l" rtl="0">
              <a:spcBef>
                <a:spcPts val="0"/>
              </a:spcBef>
              <a:spcAft>
                <a:spcPts val="0"/>
              </a:spcAft>
              <a:buClr>
                <a:schemeClr val="dk1"/>
              </a:buClr>
              <a:buSzPts val="1100"/>
              <a:buFont typeface="Arial"/>
              <a:buNone/>
            </a:pPr>
            <a:r>
              <a:rPr lang="en" dirty="0">
                <a:solidFill>
                  <a:srgbClr val="434343"/>
                </a:solidFill>
              </a:rPr>
              <a:t>Here are some:</a:t>
            </a:r>
          </a:p>
          <a:p>
            <a:pPr marL="171450" lvl="0" indent="-171450" algn="l" rtl="0">
              <a:spcBef>
                <a:spcPts val="0"/>
              </a:spcBef>
              <a:spcAft>
                <a:spcPts val="0"/>
              </a:spcAft>
              <a:buClr>
                <a:schemeClr val="dk1"/>
              </a:buClr>
              <a:buSzPts val="1100"/>
            </a:pPr>
            <a:r>
              <a:rPr lang="en" i="1" dirty="0">
                <a:solidFill>
                  <a:srgbClr val="434343"/>
                </a:solidFill>
              </a:rPr>
              <a:t>Never let the things you Want make you forget the things you Have.</a:t>
            </a:r>
          </a:p>
          <a:p>
            <a:pPr marL="171450" lvl="0" indent="-171450" algn="l" rtl="0">
              <a:spcBef>
                <a:spcPts val="0"/>
              </a:spcBef>
              <a:spcAft>
                <a:spcPts val="0"/>
              </a:spcAft>
              <a:buClr>
                <a:schemeClr val="dk1"/>
              </a:buClr>
              <a:buSzPts val="1100"/>
            </a:pPr>
            <a:r>
              <a:rPr lang="en" i="1" dirty="0">
                <a:solidFill>
                  <a:srgbClr val="434343"/>
                </a:solidFill>
              </a:rPr>
              <a:t>The more you are in a state of gratitude, the more you will attract things to be grateful for. – Walt Disney</a:t>
            </a:r>
          </a:p>
          <a:p>
            <a:pPr marL="171450" lvl="0" indent="-171450" algn="l" rtl="0">
              <a:spcBef>
                <a:spcPts val="0"/>
              </a:spcBef>
              <a:spcAft>
                <a:spcPts val="0"/>
              </a:spcAft>
              <a:buClr>
                <a:schemeClr val="dk1"/>
              </a:buClr>
              <a:buSzPts val="1100"/>
            </a:pPr>
            <a:r>
              <a:rPr lang="en" i="1" dirty="0">
                <a:solidFill>
                  <a:srgbClr val="434343"/>
                </a:solidFill>
              </a:rPr>
              <a:t>Piglet noticed that even though he had a very small heart, it could hold a rather large amount of gratitude.</a:t>
            </a:r>
          </a:p>
          <a:p>
            <a:pPr marL="171450" lvl="0" indent="-171450" algn="l" rtl="0">
              <a:spcBef>
                <a:spcPts val="0"/>
              </a:spcBef>
              <a:spcAft>
                <a:spcPts val="0"/>
              </a:spcAft>
              <a:buClr>
                <a:schemeClr val="dk1"/>
              </a:buClr>
              <a:buSzPts val="1100"/>
            </a:pPr>
            <a:r>
              <a:rPr lang="en" i="1" dirty="0">
                <a:solidFill>
                  <a:srgbClr val="434343"/>
                </a:solidFill>
              </a:rPr>
              <a:t>Between stimulus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response </a:t>
            </a:r>
            <a:r>
              <a:rPr lang="en" i="1" dirty="0">
                <a:solidFill>
                  <a:srgbClr val="434343"/>
                </a:solidFill>
              </a:rPr>
              <a:t>there is a space. In that space is our power to choose our response. In that response lies our growth and out freedom. – Viktor Frankl</a:t>
            </a:r>
          </a:p>
          <a:p>
            <a:pPr marL="0" lvl="0" indent="0" algn="l" rtl="0">
              <a:spcBef>
                <a:spcPts val="0"/>
              </a:spcBef>
              <a:spcAft>
                <a:spcPts val="0"/>
              </a:spcAft>
              <a:buClr>
                <a:schemeClr val="dk1"/>
              </a:buClr>
              <a:buSzPts val="1100"/>
              <a:buFont typeface="Arial"/>
              <a:buNone/>
            </a:pPr>
            <a:endParaRPr lang="en" i="1" dirty="0">
              <a:solidFill>
                <a:srgbClr val="434343"/>
              </a:solidFill>
            </a:endParaRPr>
          </a:p>
          <a:p>
            <a:pPr marL="0" lvl="0" indent="0" algn="l" rtl="0">
              <a:spcBef>
                <a:spcPts val="0"/>
              </a:spcBef>
              <a:spcAft>
                <a:spcPts val="0"/>
              </a:spcAft>
              <a:buClr>
                <a:schemeClr val="dk1"/>
              </a:buClr>
              <a:buSzPts val="1100"/>
              <a:buFont typeface="Arial"/>
              <a:buNone/>
            </a:pPr>
            <a:endParaRPr i="1" dirty="0">
              <a:solidFill>
                <a:srgbClr val="434343"/>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56" name="Google Shape;56;p14"/>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59" name="Google Shape;59;p15"/>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1" name="Google Shape;61;p15"/>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6"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64" name="Google Shape;64;p16"/>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65" name="Google Shape;65;p1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66"/>
        <p:cNvGrpSpPr/>
        <p:nvPr/>
      </p:nvGrpSpPr>
      <p:grpSpPr>
        <a:xfrm>
          <a:off x="0" y="0"/>
          <a:ext cx="0" cy="0"/>
          <a:chOff x="0" y="0"/>
          <a:chExt cx="0" cy="0"/>
        </a:xfrm>
      </p:grpSpPr>
      <p:pic>
        <p:nvPicPr>
          <p:cNvPr id="67" name="Google Shape;67;p1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 name="Google Shape;68;p1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69" name="Google Shape;69;p1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0" name="Google Shape;70;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1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3" name="Google Shape;73;p1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4" name="Google Shape;74;p18"/>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5" name="Google Shape;75;p18"/>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76" name="Google Shape;7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77"/>
        <p:cNvGrpSpPr/>
        <p:nvPr/>
      </p:nvGrpSpPr>
      <p:grpSpPr>
        <a:xfrm>
          <a:off x="0" y="0"/>
          <a:ext cx="0" cy="0"/>
          <a:chOff x="0" y="0"/>
          <a:chExt cx="0" cy="0"/>
        </a:xfrm>
      </p:grpSpPr>
      <p:pic>
        <p:nvPicPr>
          <p:cNvPr id="78" name="Google Shape;78;p1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9" name="Google Shape;79;p19"/>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0" name="Google Shape;80;p19"/>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9"/>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2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86" name="Google Shape;86;p20"/>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7" name="Google Shape;87;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88"/>
        <p:cNvGrpSpPr/>
        <p:nvPr/>
      </p:nvGrpSpPr>
      <p:grpSpPr>
        <a:xfrm>
          <a:off x="0" y="0"/>
          <a:ext cx="0" cy="0"/>
          <a:chOff x="0" y="0"/>
          <a:chExt cx="0" cy="0"/>
        </a:xfrm>
      </p:grpSpPr>
      <p:pic>
        <p:nvPicPr>
          <p:cNvPr id="89" name="Google Shape;89;p21"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Google Shape;90;p21"/>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91" name="Google Shape;91;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22"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94" name="Google Shape;94;p22"/>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95"/>
        <p:cNvGrpSpPr/>
        <p:nvPr/>
      </p:nvGrpSpPr>
      <p:grpSpPr>
        <a:xfrm>
          <a:off x="0" y="0"/>
          <a:ext cx="0" cy="0"/>
          <a:chOff x="0" y="0"/>
          <a:chExt cx="0" cy="0"/>
        </a:xfrm>
      </p:grpSpPr>
      <p:pic>
        <p:nvPicPr>
          <p:cNvPr id="96" name="Google Shape;96;p23"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97" name="Google Shape;97;p2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24"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39572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5" name="Google Shape;15;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 name="Google Shape;17;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5592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21" name="Google Shape;21;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22" name="Google Shape;22;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8056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 name="Google Shape;25;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6" name="Google Shape;26;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7" name="Google Shape;27;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6758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1" name="Google Shape;31;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4155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 name="Google Shape;36;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7" name="Google Shape;37;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9" name="Google Shape;39;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3655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 name="Google Shape;43;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44" name="Google Shape;44;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91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7" name="Google Shape;4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48" name="Google Shape;48;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0406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51" name="Google Shape;51;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700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rectangle">
  <p:cSld name="Blank rectangle">
    <p:bg>
      <p:bgPr>
        <a:blipFill>
          <a:blip r:embed="rId2">
            <a:alphaModFix/>
          </a:blip>
          <a:stretch>
            <a:fillRect/>
          </a:stretch>
        </a:blipFill>
        <a:effectLst/>
      </p:bgPr>
    </p:bg>
    <p:spTree>
      <p:nvGrpSpPr>
        <p:cNvPr id="1" name="Shape 52"/>
        <p:cNvGrpSpPr/>
        <p:nvPr/>
      </p:nvGrpSpPr>
      <p:grpSpPr>
        <a:xfrm>
          <a:off x="0" y="0"/>
          <a:ext cx="0" cy="0"/>
          <a:chOff x="0" y="0"/>
          <a:chExt cx="0" cy="0"/>
        </a:xfrm>
      </p:grpSpPr>
      <p:pic>
        <p:nvPicPr>
          <p:cNvPr id="53" name="Google Shape;53;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4" name="Google Shape;54;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0558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extLst>
      <p:ext uri="{BB962C8B-B14F-4D97-AF65-F5344CB8AC3E}">
        <p14:creationId xmlns:p14="http://schemas.microsoft.com/office/powerpoint/2010/main" val="277393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52" name="Google Shape;52;p13"/>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53" name="Google Shape;53;p1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chemeClr val="lt1"/>
                </a:solidFill>
                <a:latin typeface="Lato Light"/>
                <a:ea typeface="Lato Light"/>
                <a:cs typeface="Lato Light"/>
                <a:sym typeface="Lato Light"/>
              </a:defRPr>
            </a:lvl1pPr>
            <a:lvl2pPr lvl="1" algn="r" rtl="0">
              <a:buNone/>
              <a:defRPr sz="1800">
                <a:solidFill>
                  <a:schemeClr val="lt1"/>
                </a:solidFill>
                <a:latin typeface="Lato Light"/>
                <a:ea typeface="Lato Light"/>
                <a:cs typeface="Lato Light"/>
                <a:sym typeface="Lato Light"/>
              </a:defRPr>
            </a:lvl2pPr>
            <a:lvl3pPr lvl="2" algn="r" rtl="0">
              <a:buNone/>
              <a:defRPr sz="1800">
                <a:solidFill>
                  <a:schemeClr val="lt1"/>
                </a:solidFill>
                <a:latin typeface="Lato Light"/>
                <a:ea typeface="Lato Light"/>
                <a:cs typeface="Lato Light"/>
                <a:sym typeface="Lato Light"/>
              </a:defRPr>
            </a:lvl3pPr>
            <a:lvl4pPr lvl="3" algn="r" rtl="0">
              <a:buNone/>
              <a:defRPr sz="1800">
                <a:solidFill>
                  <a:schemeClr val="lt1"/>
                </a:solidFill>
                <a:latin typeface="Lato Light"/>
                <a:ea typeface="Lato Light"/>
                <a:cs typeface="Lato Light"/>
                <a:sym typeface="Lato Light"/>
              </a:defRPr>
            </a:lvl4pPr>
            <a:lvl5pPr lvl="4" algn="r" rtl="0">
              <a:buNone/>
              <a:defRPr sz="1800">
                <a:solidFill>
                  <a:schemeClr val="lt1"/>
                </a:solidFill>
                <a:latin typeface="Lato Light"/>
                <a:ea typeface="Lato Light"/>
                <a:cs typeface="Lato Light"/>
                <a:sym typeface="Lato Light"/>
              </a:defRPr>
            </a:lvl5pPr>
            <a:lvl6pPr lvl="5" algn="r" rtl="0">
              <a:buNone/>
              <a:defRPr sz="1800">
                <a:solidFill>
                  <a:schemeClr val="lt1"/>
                </a:solidFill>
                <a:latin typeface="Lato Light"/>
                <a:ea typeface="Lato Light"/>
                <a:cs typeface="Lato Light"/>
                <a:sym typeface="Lato Light"/>
              </a:defRPr>
            </a:lvl6pPr>
            <a:lvl7pPr lvl="6" algn="r" rtl="0">
              <a:buNone/>
              <a:defRPr sz="1800">
                <a:solidFill>
                  <a:schemeClr val="lt1"/>
                </a:solidFill>
                <a:latin typeface="Lato Light"/>
                <a:ea typeface="Lato Light"/>
                <a:cs typeface="Lato Light"/>
                <a:sym typeface="Lato Light"/>
              </a:defRPr>
            </a:lvl7pPr>
            <a:lvl8pPr lvl="7" algn="r" rtl="0">
              <a:buNone/>
              <a:defRPr sz="1800">
                <a:solidFill>
                  <a:schemeClr val="lt1"/>
                </a:solidFill>
                <a:latin typeface="Lato Light"/>
                <a:ea typeface="Lato Light"/>
                <a:cs typeface="Lato Light"/>
                <a:sym typeface="Lato Light"/>
              </a:defRPr>
            </a:lvl8pPr>
            <a:lvl9pPr lvl="8" algn="r" rtl="0">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rt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rtl="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rtl="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chemeClr val="lt1"/>
                </a:solidFill>
                <a:latin typeface="Lato Light"/>
                <a:ea typeface="Lato Light"/>
                <a:cs typeface="Lato Light"/>
                <a:sym typeface="Lato Light"/>
              </a:defRPr>
            </a:lvl1pPr>
            <a:lvl2pPr lvl="1" algn="r" rtl="0">
              <a:buNone/>
              <a:defRPr sz="1800">
                <a:solidFill>
                  <a:schemeClr val="lt1"/>
                </a:solidFill>
                <a:latin typeface="Lato Light"/>
                <a:ea typeface="Lato Light"/>
                <a:cs typeface="Lato Light"/>
                <a:sym typeface="Lato Light"/>
              </a:defRPr>
            </a:lvl2pPr>
            <a:lvl3pPr lvl="2" algn="r" rtl="0">
              <a:buNone/>
              <a:defRPr sz="1800">
                <a:solidFill>
                  <a:schemeClr val="lt1"/>
                </a:solidFill>
                <a:latin typeface="Lato Light"/>
                <a:ea typeface="Lato Light"/>
                <a:cs typeface="Lato Light"/>
                <a:sym typeface="Lato Light"/>
              </a:defRPr>
            </a:lvl3pPr>
            <a:lvl4pPr lvl="3" algn="r" rtl="0">
              <a:buNone/>
              <a:defRPr sz="1800">
                <a:solidFill>
                  <a:schemeClr val="lt1"/>
                </a:solidFill>
                <a:latin typeface="Lato Light"/>
                <a:ea typeface="Lato Light"/>
                <a:cs typeface="Lato Light"/>
                <a:sym typeface="Lato Light"/>
              </a:defRPr>
            </a:lvl4pPr>
            <a:lvl5pPr lvl="4" algn="r" rtl="0">
              <a:buNone/>
              <a:defRPr sz="1800">
                <a:solidFill>
                  <a:schemeClr val="lt1"/>
                </a:solidFill>
                <a:latin typeface="Lato Light"/>
                <a:ea typeface="Lato Light"/>
                <a:cs typeface="Lato Light"/>
                <a:sym typeface="Lato Light"/>
              </a:defRPr>
            </a:lvl5pPr>
            <a:lvl6pPr lvl="5" algn="r" rtl="0">
              <a:buNone/>
              <a:defRPr sz="1800">
                <a:solidFill>
                  <a:schemeClr val="lt1"/>
                </a:solidFill>
                <a:latin typeface="Lato Light"/>
                <a:ea typeface="Lato Light"/>
                <a:cs typeface="Lato Light"/>
                <a:sym typeface="Lato Light"/>
              </a:defRPr>
            </a:lvl6pPr>
            <a:lvl7pPr lvl="6" algn="r" rtl="0">
              <a:buNone/>
              <a:defRPr sz="1800">
                <a:solidFill>
                  <a:schemeClr val="lt1"/>
                </a:solidFill>
                <a:latin typeface="Lato Light"/>
                <a:ea typeface="Lato Light"/>
                <a:cs typeface="Lato Light"/>
                <a:sym typeface="Lato Light"/>
              </a:defRPr>
            </a:lvl7pPr>
            <a:lvl8pPr lvl="7" algn="r" rtl="0">
              <a:buNone/>
              <a:defRPr sz="1800">
                <a:solidFill>
                  <a:schemeClr val="lt1"/>
                </a:solidFill>
                <a:latin typeface="Lato Light"/>
                <a:ea typeface="Lato Light"/>
                <a:cs typeface="Lato Light"/>
                <a:sym typeface="Lato Light"/>
              </a:defRPr>
            </a:lvl8pPr>
            <a:lvl9pPr lvl="8" algn="r" rtl="0">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38602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Your Title</a:t>
            </a:r>
            <a:endParaRPr/>
          </a:p>
        </p:txBody>
      </p:sp>
      <p:sp>
        <p:nvSpPr>
          <p:cNvPr id="106" name="Google Shape;106;p25"/>
          <p:cNvSpPr txBox="1"/>
          <p:nvPr/>
        </p:nvSpPr>
        <p:spPr>
          <a:xfrm>
            <a:off x="152400" y="4506700"/>
            <a:ext cx="7053900" cy="8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Lato Light"/>
                <a:ea typeface="Lato Light"/>
                <a:cs typeface="Lato Light"/>
                <a:sym typeface="Lato Light"/>
              </a:rPr>
              <a:t>Date + Time</a:t>
            </a:r>
            <a:endParaRPr sz="2100">
              <a:latin typeface="Lato Light"/>
              <a:ea typeface="Lato Light"/>
              <a:cs typeface="Lato Light"/>
              <a:sym typeface="La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3425000" y="591655"/>
            <a:ext cx="5637900" cy="22711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dirty="0">
                <a:solidFill>
                  <a:srgbClr val="000000"/>
                </a:solidFill>
                <a:latin typeface="Lato"/>
                <a:ea typeface="Lato"/>
                <a:cs typeface="Lato"/>
                <a:sym typeface="Lato"/>
              </a:rPr>
              <a:t>Minfulness Moment</a:t>
            </a:r>
            <a:endParaRPr sz="7200" b="1" dirty="0">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4015077" y="2870567"/>
            <a:ext cx="4523901"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Hand Tracing While Deep Breathing</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10</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8A289A8B-A47F-4C99-8400-D4565A1DE7E3}"/>
              </a:ext>
            </a:extLst>
          </p:cNvPr>
          <p:cNvPicPr>
            <a:picLocks noChangeAspect="1"/>
          </p:cNvPicPr>
          <p:nvPr/>
        </p:nvPicPr>
        <p:blipFill>
          <a:blip r:embed="rId4"/>
          <a:stretch>
            <a:fillRect/>
          </a:stretch>
        </p:blipFill>
        <p:spPr>
          <a:xfrm>
            <a:off x="391886" y="480147"/>
            <a:ext cx="3424156" cy="4183205"/>
          </a:xfrm>
          <a:prstGeom prst="rect">
            <a:avLst/>
          </a:prstGeom>
        </p:spPr>
      </p:pic>
    </p:spTree>
    <p:extLst>
      <p:ext uri="{BB962C8B-B14F-4D97-AF65-F5344CB8AC3E}">
        <p14:creationId xmlns:p14="http://schemas.microsoft.com/office/powerpoint/2010/main" val="45951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1556444" y="726827"/>
            <a:ext cx="5637900" cy="22711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dirty="0">
                <a:solidFill>
                  <a:srgbClr val="000000"/>
                </a:solidFill>
                <a:latin typeface="Lato"/>
                <a:ea typeface="Lato"/>
                <a:cs typeface="Lato"/>
                <a:sym typeface="Lato"/>
              </a:rPr>
              <a:t>Minfulness Moment</a:t>
            </a:r>
            <a:endParaRPr sz="7200" b="1" dirty="0">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2113443" y="2997933"/>
            <a:ext cx="4523901"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Hand Twirls</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11</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spTree>
    <p:extLst>
      <p:ext uri="{BB962C8B-B14F-4D97-AF65-F5344CB8AC3E}">
        <p14:creationId xmlns:p14="http://schemas.microsoft.com/office/powerpoint/2010/main" val="60382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76" name="Google Shape;176;p34"/>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Popcorn Movement</a:t>
            </a:r>
            <a:endParaRPr b="1">
              <a:solidFill>
                <a:srgbClr val="000000"/>
              </a:solidFill>
              <a:latin typeface="Lato"/>
              <a:ea typeface="Lato"/>
              <a:cs typeface="Lato"/>
              <a:sym typeface="Lato"/>
            </a:endParaRPr>
          </a:p>
        </p:txBody>
      </p:sp>
      <p:sp>
        <p:nvSpPr>
          <p:cNvPr id="177" name="Google Shape;177;p34"/>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12</a:t>
            </a:fld>
            <a:endParaRPr>
              <a:solidFill>
                <a:srgbClr val="999999"/>
              </a:solidFill>
            </a:endParaRPr>
          </a:p>
        </p:txBody>
      </p:sp>
      <p:pic>
        <p:nvPicPr>
          <p:cNvPr id="178" name="Google Shape;178;p34"/>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84" name="Google Shape;184;p35"/>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Trivia</a:t>
            </a:r>
            <a:endParaRPr b="1">
              <a:solidFill>
                <a:srgbClr val="000000"/>
              </a:solidFill>
              <a:latin typeface="Lato"/>
              <a:ea typeface="Lato"/>
              <a:cs typeface="Lato"/>
              <a:sym typeface="Lato"/>
            </a:endParaRPr>
          </a:p>
        </p:txBody>
      </p:sp>
      <p:sp>
        <p:nvSpPr>
          <p:cNvPr id="185" name="Google Shape;185;p35"/>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13</a:t>
            </a:fld>
            <a:endParaRPr>
              <a:solidFill>
                <a:srgbClr val="999999"/>
              </a:solidFill>
            </a:endParaRPr>
          </a:p>
        </p:txBody>
      </p:sp>
      <p:pic>
        <p:nvPicPr>
          <p:cNvPr id="186" name="Google Shape;186;p35"/>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92" name="Google Shape;192;p36"/>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Sound Game</a:t>
            </a:r>
            <a:endParaRPr b="1">
              <a:solidFill>
                <a:srgbClr val="000000"/>
              </a:solidFill>
              <a:latin typeface="Lato"/>
              <a:ea typeface="Lato"/>
              <a:cs typeface="Lato"/>
              <a:sym typeface="Lato"/>
            </a:endParaRPr>
          </a:p>
        </p:txBody>
      </p:sp>
      <p:sp>
        <p:nvSpPr>
          <p:cNvPr id="193" name="Google Shape;193;p3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14</a:t>
            </a:fld>
            <a:endParaRPr>
              <a:solidFill>
                <a:srgbClr val="999999"/>
              </a:solidFill>
            </a:endParaRPr>
          </a:p>
        </p:txBody>
      </p:sp>
      <p:pic>
        <p:nvPicPr>
          <p:cNvPr id="194" name="Google Shape;194;p36"/>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Energizer Time!</a:t>
            </a:r>
            <a:endParaRPr sz="7200" b="1">
              <a:solidFill>
                <a:srgbClr val="000000"/>
              </a:solidFill>
              <a:latin typeface="Lato"/>
              <a:ea typeface="Lato"/>
              <a:cs typeface="Lato"/>
              <a:sym typeface="Lato"/>
            </a:endParaRPr>
          </a:p>
        </p:txBody>
      </p:sp>
      <p:sp>
        <p:nvSpPr>
          <p:cNvPr id="192" name="Google Shape;192;p36"/>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30 Second Grab</a:t>
            </a:r>
            <a:endParaRPr b="1" dirty="0">
              <a:solidFill>
                <a:srgbClr val="000000"/>
              </a:solidFill>
              <a:latin typeface="Lato"/>
              <a:ea typeface="Lato"/>
              <a:cs typeface="Lato"/>
              <a:sym typeface="Lato"/>
            </a:endParaRPr>
          </a:p>
        </p:txBody>
      </p:sp>
      <p:sp>
        <p:nvSpPr>
          <p:cNvPr id="193" name="Google Shape;193;p3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15</a:t>
            </a:fld>
            <a:endParaRPr>
              <a:solidFill>
                <a:srgbClr val="999999"/>
              </a:solidFill>
            </a:endParaRPr>
          </a:p>
        </p:txBody>
      </p:sp>
      <p:pic>
        <p:nvPicPr>
          <p:cNvPr id="194" name="Google Shape;194;p36"/>
          <p:cNvPicPr preferRelativeResize="0"/>
          <p:nvPr/>
        </p:nvPicPr>
        <p:blipFill>
          <a:blip r:embed="rId3">
            <a:alphaModFix/>
          </a:blip>
          <a:stretch>
            <a:fillRect/>
          </a:stretch>
        </p:blipFill>
        <p:spPr>
          <a:xfrm>
            <a:off x="8251675" y="4201175"/>
            <a:ext cx="811225" cy="887200"/>
          </a:xfrm>
          <a:prstGeom prst="rect">
            <a:avLst/>
          </a:prstGeom>
          <a:noFill/>
          <a:ln>
            <a:noFill/>
          </a:ln>
        </p:spPr>
      </p:pic>
    </p:spTree>
    <p:extLst>
      <p:ext uri="{BB962C8B-B14F-4D97-AF65-F5344CB8AC3E}">
        <p14:creationId xmlns:p14="http://schemas.microsoft.com/office/powerpoint/2010/main" val="320804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Two Stars &amp; a Wish</a:t>
            </a:r>
            <a:endParaRPr/>
          </a:p>
        </p:txBody>
      </p:sp>
      <p:sp>
        <p:nvSpPr>
          <p:cNvPr id="200" name="Google Shape;200;p37"/>
          <p:cNvSpPr txBox="1">
            <a:spLocks noGrp="1"/>
          </p:cNvSpPr>
          <p:nvPr>
            <p:ph type="body" idx="1"/>
          </p:nvPr>
        </p:nvSpPr>
        <p:spPr>
          <a:xfrm>
            <a:off x="641250" y="992075"/>
            <a:ext cx="5621100" cy="71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Instructions:</a:t>
            </a:r>
            <a:endParaRPr sz="1100" b="1"/>
          </a:p>
          <a:p>
            <a:pPr marL="0" lvl="0" indent="0" algn="l" rtl="0">
              <a:spcBef>
                <a:spcPts val="600"/>
              </a:spcBef>
              <a:spcAft>
                <a:spcPts val="0"/>
              </a:spcAft>
              <a:buNone/>
            </a:pPr>
            <a:r>
              <a:rPr lang="en" sz="1100" b="1"/>
              <a:t>Share two things you learned today (TWO STARS).</a:t>
            </a:r>
            <a:endParaRPr sz="1100" b="1"/>
          </a:p>
          <a:p>
            <a:pPr marL="0" lvl="0" indent="0" algn="l" rtl="0">
              <a:spcBef>
                <a:spcPts val="600"/>
              </a:spcBef>
              <a:spcAft>
                <a:spcPts val="0"/>
              </a:spcAft>
              <a:buNone/>
            </a:pPr>
            <a:r>
              <a:rPr lang="en" sz="1100" b="1"/>
              <a:t>Share one thing you wish you would have learned more about.</a:t>
            </a:r>
            <a:endParaRPr sz="1100" b="1"/>
          </a:p>
          <a:p>
            <a:pPr marL="0" lvl="0" indent="0" algn="l" rtl="0">
              <a:spcBef>
                <a:spcPts val="600"/>
              </a:spcBef>
              <a:spcAft>
                <a:spcPts val="0"/>
              </a:spcAft>
              <a:buNone/>
            </a:pPr>
            <a:endParaRPr sz="1100"/>
          </a:p>
        </p:txBody>
      </p:sp>
      <p:sp>
        <p:nvSpPr>
          <p:cNvPr id="201" name="Google Shape;201;p3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02" name="Google Shape;202;p37"/>
          <p:cNvSpPr/>
          <p:nvPr/>
        </p:nvSpPr>
        <p:spPr>
          <a:xfrm>
            <a:off x="706054" y="2133822"/>
            <a:ext cx="548697" cy="4721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203" name="Google Shape;203;p37"/>
          <p:cNvSpPr/>
          <p:nvPr/>
        </p:nvSpPr>
        <p:spPr>
          <a:xfrm>
            <a:off x="706054" y="2918397"/>
            <a:ext cx="548697" cy="4721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204" name="Google Shape;204;p37"/>
          <p:cNvPicPr preferRelativeResize="0"/>
          <p:nvPr/>
        </p:nvPicPr>
        <p:blipFill rotWithShape="1">
          <a:blip r:embed="rId3">
            <a:alphaModFix/>
          </a:blip>
          <a:srcRect l="18071" r="-14867"/>
          <a:stretch/>
        </p:blipFill>
        <p:spPr>
          <a:xfrm>
            <a:off x="706051" y="3702975"/>
            <a:ext cx="845350" cy="710100"/>
          </a:xfrm>
          <a:prstGeom prst="rect">
            <a:avLst/>
          </a:prstGeom>
          <a:noFill/>
          <a:ln>
            <a:noFill/>
          </a:ln>
        </p:spPr>
      </p:pic>
      <p:sp>
        <p:nvSpPr>
          <p:cNvPr id="205" name="Google Shape;205;p37"/>
          <p:cNvSpPr/>
          <p:nvPr/>
        </p:nvSpPr>
        <p:spPr>
          <a:xfrm>
            <a:off x="706050" y="204772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7"/>
          <p:cNvSpPr txBox="1"/>
          <p:nvPr/>
        </p:nvSpPr>
        <p:spPr>
          <a:xfrm>
            <a:off x="1431500" y="2205975"/>
            <a:ext cx="2399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One thing I learned today...</a:t>
            </a:r>
            <a:endParaRPr>
              <a:latin typeface="Lato Light"/>
              <a:ea typeface="Lato Light"/>
              <a:cs typeface="Lato Light"/>
              <a:sym typeface="Lato Light"/>
            </a:endParaRPr>
          </a:p>
        </p:txBody>
      </p:sp>
      <p:sp>
        <p:nvSpPr>
          <p:cNvPr id="207" name="Google Shape;207;p37"/>
          <p:cNvSpPr/>
          <p:nvPr/>
        </p:nvSpPr>
        <p:spPr>
          <a:xfrm>
            <a:off x="706050" y="285147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7"/>
          <p:cNvSpPr/>
          <p:nvPr/>
        </p:nvSpPr>
        <p:spPr>
          <a:xfrm>
            <a:off x="706050" y="3702975"/>
            <a:ext cx="5306400" cy="7101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7"/>
          <p:cNvSpPr txBox="1"/>
          <p:nvPr/>
        </p:nvSpPr>
        <p:spPr>
          <a:xfrm>
            <a:off x="1431500" y="3033600"/>
            <a:ext cx="2803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Another thing I learned today...</a:t>
            </a:r>
            <a:endParaRPr>
              <a:latin typeface="Lato Light"/>
              <a:ea typeface="Lato Light"/>
              <a:cs typeface="Lato Light"/>
              <a:sym typeface="Lato Light"/>
            </a:endParaRPr>
          </a:p>
        </p:txBody>
      </p:sp>
      <p:sp>
        <p:nvSpPr>
          <p:cNvPr id="210" name="Google Shape;210;p37"/>
          <p:cNvSpPr txBox="1"/>
          <p:nvPr/>
        </p:nvSpPr>
        <p:spPr>
          <a:xfrm>
            <a:off x="1509225" y="3861225"/>
            <a:ext cx="3555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I wish I would have learned more about...</a:t>
            </a:r>
            <a:endParaRPr>
              <a:latin typeface="Lato Light"/>
              <a:ea typeface="Lato Light"/>
              <a:cs typeface="Lato Light"/>
              <a:sym typeface="Lato Light"/>
            </a:endParaRPr>
          </a:p>
        </p:txBody>
      </p:sp>
      <p:pic>
        <p:nvPicPr>
          <p:cNvPr id="211" name="Google Shape;211;p37"/>
          <p:cNvPicPr preferRelativeResize="0"/>
          <p:nvPr/>
        </p:nvPicPr>
        <p:blipFill>
          <a:blip r:embed="rId4">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Four Square</a:t>
            </a:r>
            <a:endParaRPr/>
          </a:p>
        </p:txBody>
      </p:sp>
      <p:sp>
        <p:nvSpPr>
          <p:cNvPr id="217" name="Google Shape;217;p38"/>
          <p:cNvSpPr txBox="1">
            <a:spLocks noGrp="1"/>
          </p:cNvSpPr>
          <p:nvPr>
            <p:ph type="body" idx="1"/>
          </p:nvPr>
        </p:nvSpPr>
        <p:spPr>
          <a:xfrm>
            <a:off x="475250" y="992075"/>
            <a:ext cx="5621100" cy="44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Instructions: Share something for each box.</a:t>
            </a:r>
            <a:endParaRPr sz="1100" b="1"/>
          </a:p>
          <a:p>
            <a:pPr marL="0" lvl="0" indent="0" algn="l" rtl="0">
              <a:spcBef>
                <a:spcPts val="600"/>
              </a:spcBef>
              <a:spcAft>
                <a:spcPts val="0"/>
              </a:spcAft>
              <a:buNone/>
            </a:pPr>
            <a:endParaRPr sz="1100"/>
          </a:p>
        </p:txBody>
      </p:sp>
      <p:sp>
        <p:nvSpPr>
          <p:cNvPr id="218" name="Google Shape;218;p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19" name="Google Shape;219;p38"/>
          <p:cNvPicPr preferRelativeResize="0"/>
          <p:nvPr/>
        </p:nvPicPr>
        <p:blipFill>
          <a:blip r:embed="rId3">
            <a:alphaModFix/>
          </a:blip>
          <a:stretch>
            <a:fillRect/>
          </a:stretch>
        </p:blipFill>
        <p:spPr>
          <a:xfrm>
            <a:off x="8251675" y="4201175"/>
            <a:ext cx="811225" cy="887200"/>
          </a:xfrm>
          <a:prstGeom prst="rect">
            <a:avLst/>
          </a:prstGeom>
          <a:noFill/>
          <a:ln>
            <a:noFill/>
          </a:ln>
        </p:spPr>
      </p:pic>
      <p:sp>
        <p:nvSpPr>
          <p:cNvPr id="220" name="Google Shape;220;p38"/>
          <p:cNvSpPr/>
          <p:nvPr/>
        </p:nvSpPr>
        <p:spPr>
          <a:xfrm>
            <a:off x="475250" y="1488800"/>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8"/>
          <p:cNvSpPr/>
          <p:nvPr/>
        </p:nvSpPr>
        <p:spPr>
          <a:xfrm>
            <a:off x="3369050" y="1488800"/>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8"/>
          <p:cNvSpPr/>
          <p:nvPr/>
        </p:nvSpPr>
        <p:spPr>
          <a:xfrm>
            <a:off x="475250" y="3132275"/>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3369050" y="3132275"/>
            <a:ext cx="28938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txBox="1"/>
          <p:nvPr/>
        </p:nvSpPr>
        <p:spPr>
          <a:xfrm>
            <a:off x="1218125" y="1488800"/>
            <a:ext cx="1241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Reflections</a:t>
            </a:r>
            <a:endParaRPr>
              <a:latin typeface="Lato Light"/>
              <a:ea typeface="Lato Light"/>
              <a:cs typeface="Lato Light"/>
              <a:sym typeface="Lato Light"/>
            </a:endParaRPr>
          </a:p>
        </p:txBody>
      </p:sp>
      <p:sp>
        <p:nvSpPr>
          <p:cNvPr id="225" name="Google Shape;225;p38"/>
          <p:cNvSpPr txBox="1"/>
          <p:nvPr/>
        </p:nvSpPr>
        <p:spPr>
          <a:xfrm>
            <a:off x="3687200" y="1488800"/>
            <a:ext cx="2257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Unanswered Questions</a:t>
            </a:r>
            <a:endParaRPr>
              <a:latin typeface="Lato Light"/>
              <a:ea typeface="Lato Light"/>
              <a:cs typeface="Lato Light"/>
              <a:sym typeface="Lato Light"/>
            </a:endParaRPr>
          </a:p>
        </p:txBody>
      </p:sp>
      <p:sp>
        <p:nvSpPr>
          <p:cNvPr id="226" name="Google Shape;226;p38"/>
          <p:cNvSpPr txBox="1"/>
          <p:nvPr/>
        </p:nvSpPr>
        <p:spPr>
          <a:xfrm>
            <a:off x="948500" y="3228425"/>
            <a:ext cx="1947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“Aha!” Moments</a:t>
            </a:r>
            <a:endParaRPr>
              <a:latin typeface="Lato Light"/>
              <a:ea typeface="Lato Light"/>
              <a:cs typeface="Lato Light"/>
              <a:sym typeface="Lato Light"/>
            </a:endParaRPr>
          </a:p>
        </p:txBody>
      </p:sp>
      <p:sp>
        <p:nvSpPr>
          <p:cNvPr id="227" name="Google Shape;227;p38"/>
          <p:cNvSpPr txBox="1"/>
          <p:nvPr/>
        </p:nvSpPr>
        <p:spPr>
          <a:xfrm>
            <a:off x="4195250" y="3280825"/>
            <a:ext cx="1241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Random</a:t>
            </a:r>
            <a:endParaRPr>
              <a:latin typeface="Lato Light"/>
              <a:ea typeface="Lato Light"/>
              <a:cs typeface="Lato Light"/>
              <a:sym typeface="Lato Light"/>
            </a:endParaRPr>
          </a:p>
        </p:txBody>
      </p:sp>
      <p:sp>
        <p:nvSpPr>
          <p:cNvPr id="228" name="Google Shape;228;p38"/>
          <p:cNvSpPr/>
          <p:nvPr/>
        </p:nvSpPr>
        <p:spPr>
          <a:xfrm>
            <a:off x="2895789" y="4306525"/>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p:nvPr/>
        </p:nvSpPr>
        <p:spPr>
          <a:xfrm>
            <a:off x="2880382" y="262285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8"/>
          <p:cNvSpPr/>
          <p:nvPr/>
        </p:nvSpPr>
        <p:spPr>
          <a:xfrm>
            <a:off x="5816121" y="2708785"/>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p:nvPr/>
        </p:nvSpPr>
        <p:spPr>
          <a:xfrm>
            <a:off x="5765600" y="4453857"/>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417725" y="1346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Exit Ticket</a:t>
            </a:r>
            <a:endParaRPr/>
          </a:p>
        </p:txBody>
      </p:sp>
      <p:sp>
        <p:nvSpPr>
          <p:cNvPr id="466" name="Google Shape;466;p53"/>
          <p:cNvSpPr txBox="1">
            <a:spLocks noGrp="1"/>
          </p:cNvSpPr>
          <p:nvPr>
            <p:ph type="body" idx="1"/>
          </p:nvPr>
        </p:nvSpPr>
        <p:spPr>
          <a:xfrm>
            <a:off x="475250" y="992075"/>
            <a:ext cx="5621100" cy="445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dirty="0"/>
              <a:t>Instructions: Save in the chat feed….for your ticket out the room.</a:t>
            </a:r>
            <a:endParaRPr sz="1100" b="1" dirty="0"/>
          </a:p>
          <a:p>
            <a:pPr marL="0" lvl="0" indent="0" algn="l" rtl="0">
              <a:spcBef>
                <a:spcPts val="600"/>
              </a:spcBef>
              <a:spcAft>
                <a:spcPts val="0"/>
              </a:spcAft>
              <a:buNone/>
            </a:pPr>
            <a:endParaRPr sz="1100" dirty="0"/>
          </a:p>
        </p:txBody>
      </p:sp>
      <p:sp>
        <p:nvSpPr>
          <p:cNvPr id="467" name="Google Shape;467;p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800" b="0" i="0" u="none" strike="noStrike" kern="0" cap="none" spc="0" normalizeH="0" baseline="0" noProof="0">
              <a:ln>
                <a:noFill/>
              </a:ln>
              <a:solidFill>
                <a:srgbClr val="FFFFFF"/>
              </a:solidFill>
              <a:effectLst/>
              <a:uLnTx/>
              <a:uFillTx/>
              <a:latin typeface="Lato Light"/>
              <a:sym typeface="Lato Light"/>
            </a:endParaRPr>
          </a:p>
        </p:txBody>
      </p:sp>
      <p:sp>
        <p:nvSpPr>
          <p:cNvPr id="468" name="Google Shape;468;p53"/>
          <p:cNvSpPr/>
          <p:nvPr/>
        </p:nvSpPr>
        <p:spPr>
          <a:xfrm>
            <a:off x="475250" y="1488800"/>
            <a:ext cx="54537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53"/>
          <p:cNvSpPr/>
          <p:nvPr/>
        </p:nvSpPr>
        <p:spPr>
          <a:xfrm>
            <a:off x="475250" y="3228425"/>
            <a:ext cx="5453700" cy="1688400"/>
          </a:xfrm>
          <a:prstGeom prst="rect">
            <a:avLst/>
          </a:prstGeom>
          <a:noFill/>
          <a:ln w="9525" cap="flat" cmpd="sng">
            <a:solidFill>
              <a:srgbClr val="0000FF"/>
            </a:solidFill>
            <a:prstDash val="dot"/>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53"/>
          <p:cNvSpPr txBox="1"/>
          <p:nvPr/>
        </p:nvSpPr>
        <p:spPr>
          <a:xfrm>
            <a:off x="621138" y="1564700"/>
            <a:ext cx="38157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Lato Light"/>
                <a:ea typeface="Lato Light"/>
                <a:cs typeface="Lato Light"/>
                <a:sym typeface="Lato Light"/>
              </a:rPr>
              <a:t>List one thing you learned...</a:t>
            </a:r>
            <a:endParaRPr kumimoji="0" sz="1400"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471" name="Google Shape;471;p53"/>
          <p:cNvSpPr txBox="1"/>
          <p:nvPr/>
        </p:nvSpPr>
        <p:spPr>
          <a:xfrm>
            <a:off x="566500" y="3319500"/>
            <a:ext cx="46599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Lato Light"/>
                <a:ea typeface="Lato Light"/>
                <a:cs typeface="Lato Light"/>
                <a:sym typeface="Lato Light"/>
              </a:rPr>
              <a:t>List one thing you would like to know more about...</a:t>
            </a:r>
            <a:endParaRPr kumimoji="0" sz="1400"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472" name="Google Shape;472;p53"/>
          <p:cNvSpPr/>
          <p:nvPr/>
        </p:nvSpPr>
        <p:spPr>
          <a:xfrm>
            <a:off x="5431539" y="2679325"/>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53"/>
          <p:cNvSpPr/>
          <p:nvPr/>
        </p:nvSpPr>
        <p:spPr>
          <a:xfrm>
            <a:off x="5417721" y="4416135"/>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75" name="Google Shape;475;p53"/>
          <p:cNvPicPr preferRelativeResize="0"/>
          <p:nvPr/>
        </p:nvPicPr>
        <p:blipFill>
          <a:blip r:embed="rId3">
            <a:alphaModFix/>
          </a:blip>
          <a:stretch>
            <a:fillRect/>
          </a:stretch>
        </p:blipFill>
        <p:spPr>
          <a:xfrm>
            <a:off x="8480575" y="4416137"/>
            <a:ext cx="663424" cy="6511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9"/>
          <p:cNvSpPr txBox="1">
            <a:spLocks noGrp="1"/>
          </p:cNvSpPr>
          <p:nvPr>
            <p:ph type="title" idx="4294967295"/>
          </p:nvPr>
        </p:nvSpPr>
        <p:spPr>
          <a:xfrm>
            <a:off x="457200" y="657750"/>
            <a:ext cx="3250800" cy="227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 us Close with a Blessing</a:t>
            </a:r>
            <a:endParaRPr/>
          </a:p>
        </p:txBody>
      </p:sp>
      <p:sp>
        <p:nvSpPr>
          <p:cNvPr id="237" name="Google Shape;237;p39"/>
          <p:cNvSpPr txBox="1">
            <a:spLocks noGrp="1"/>
          </p:cNvSpPr>
          <p:nvPr>
            <p:ph type="body" idx="4294967295"/>
          </p:nvPr>
        </p:nvSpPr>
        <p:spPr>
          <a:xfrm>
            <a:off x="542925" y="3034525"/>
            <a:ext cx="3250800" cy="111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Thank you for being here. You all are a rockstars!</a:t>
            </a:r>
            <a:endParaRPr sz="1400"/>
          </a:p>
        </p:txBody>
      </p:sp>
      <p:sp>
        <p:nvSpPr>
          <p:cNvPr id="238" name="Google Shape;238;p3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6"/>
          <p:cNvSpPr txBox="1">
            <a:spLocks noGrp="1"/>
          </p:cNvSpPr>
          <p:nvPr>
            <p:ph type="title" idx="4294967295"/>
          </p:nvPr>
        </p:nvSpPr>
        <p:spPr>
          <a:xfrm>
            <a:off x="457200" y="657750"/>
            <a:ext cx="3250800" cy="227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 us Start with a Blessing</a:t>
            </a:r>
            <a:endParaRPr/>
          </a:p>
        </p:txBody>
      </p:sp>
      <p:sp>
        <p:nvSpPr>
          <p:cNvPr id="112" name="Google Shape;112;p26"/>
          <p:cNvSpPr txBox="1">
            <a:spLocks noGrp="1"/>
          </p:cNvSpPr>
          <p:nvPr>
            <p:ph type="body" idx="4294967295"/>
          </p:nvPr>
        </p:nvSpPr>
        <p:spPr>
          <a:xfrm>
            <a:off x="542925" y="3034525"/>
            <a:ext cx="3250800" cy="163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solidFill>
                  <a:srgbClr val="000000"/>
                </a:solidFill>
              </a:rPr>
              <a:t>“I have great respect for the past. If you don't know where you've come from, you don't know where you're going.” -Maya Angelou</a:t>
            </a:r>
            <a:endParaRPr sz="100" dirty="0">
              <a:solidFill>
                <a:srgbClr val="000000"/>
              </a:solidFill>
            </a:endParaRPr>
          </a:p>
        </p:txBody>
      </p:sp>
      <p:sp>
        <p:nvSpPr>
          <p:cNvPr id="113" name="Google Shape;113;p2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102050" y="299875"/>
            <a:ext cx="8274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Logistics</a:t>
            </a:r>
            <a:endParaRPr dirty="0">
              <a:solidFill>
                <a:srgbClr val="000000"/>
              </a:solidFill>
            </a:endParaRPr>
          </a:p>
        </p:txBody>
      </p:sp>
      <p:sp>
        <p:nvSpPr>
          <p:cNvPr id="119" name="Google Shape;119;p27"/>
          <p:cNvSpPr txBox="1">
            <a:spLocks noGrp="1"/>
          </p:cNvSpPr>
          <p:nvPr>
            <p:ph type="body" idx="1"/>
          </p:nvPr>
        </p:nvSpPr>
        <p:spPr>
          <a:xfrm>
            <a:off x="457200" y="1297425"/>
            <a:ext cx="2675100" cy="263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700" b="1">
                <a:solidFill>
                  <a:srgbClr val="000000"/>
                </a:solidFill>
              </a:rPr>
              <a:t>Logistics</a:t>
            </a:r>
            <a:endParaRPr sz="1700">
              <a:solidFill>
                <a:srgbClr val="000000"/>
              </a:solidFill>
            </a:endParaRPr>
          </a:p>
          <a:p>
            <a:pPr marL="457200" lvl="0" indent="-330200" algn="l" rtl="0">
              <a:spcBef>
                <a:spcPts val="600"/>
              </a:spcBef>
              <a:spcAft>
                <a:spcPts val="0"/>
              </a:spcAft>
              <a:buClr>
                <a:srgbClr val="000000"/>
              </a:buClr>
              <a:buSzPts val="1600"/>
              <a:buChar char="●"/>
            </a:pPr>
            <a:r>
              <a:rPr lang="en">
                <a:solidFill>
                  <a:srgbClr val="000000"/>
                </a:solidFill>
              </a:rPr>
              <a:t>You are muted</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If comfortable, share video</a:t>
            </a:r>
            <a:endParaRPr>
              <a:solidFill>
                <a:srgbClr val="000000"/>
              </a:solidFill>
            </a:endParaRPr>
          </a:p>
        </p:txBody>
      </p:sp>
      <p:sp>
        <p:nvSpPr>
          <p:cNvPr id="120" name="Google Shape;120;p2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21" name="Google Shape;121;p27"/>
          <p:cNvSpPr txBox="1">
            <a:spLocks noGrp="1"/>
          </p:cNvSpPr>
          <p:nvPr>
            <p:ph type="body" idx="1"/>
          </p:nvPr>
        </p:nvSpPr>
        <p:spPr>
          <a:xfrm>
            <a:off x="3534475" y="1297425"/>
            <a:ext cx="2675100" cy="263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700" b="1">
                <a:solidFill>
                  <a:srgbClr val="000000"/>
                </a:solidFill>
              </a:rPr>
              <a:t>Engagement</a:t>
            </a:r>
            <a:endParaRPr>
              <a:solidFill>
                <a:srgbClr val="000000"/>
              </a:solidFill>
            </a:endParaRPr>
          </a:p>
          <a:p>
            <a:pPr marL="457200" lvl="0" indent="-330200" algn="l" rtl="0">
              <a:spcBef>
                <a:spcPts val="600"/>
              </a:spcBef>
              <a:spcAft>
                <a:spcPts val="0"/>
              </a:spcAft>
              <a:buClr>
                <a:srgbClr val="000000"/>
              </a:buClr>
              <a:buSzPts val="1600"/>
              <a:buChar char="●"/>
            </a:pPr>
            <a:r>
              <a:rPr lang="en">
                <a:solidFill>
                  <a:srgbClr val="000000"/>
                </a:solidFill>
              </a:rPr>
              <a:t>Breakout rooms</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Chat box</a:t>
            </a:r>
            <a:endParaRPr>
              <a:solidFill>
                <a:srgbClr val="000000"/>
              </a:solidFill>
            </a:endParaRPr>
          </a:p>
          <a:p>
            <a:pPr marL="457200" lvl="0" indent="-330200" algn="l" rtl="0">
              <a:spcBef>
                <a:spcPts val="0"/>
              </a:spcBef>
              <a:spcAft>
                <a:spcPts val="0"/>
              </a:spcAft>
              <a:buClr>
                <a:srgbClr val="000000"/>
              </a:buClr>
              <a:buSzPts val="1600"/>
              <a:buChar char="●"/>
            </a:pPr>
            <a:r>
              <a:rPr lang="en">
                <a:solidFill>
                  <a:srgbClr val="000000"/>
                </a:solidFill>
              </a:rPr>
              <a:t>Icons (Zoom &amp; More)</a:t>
            </a:r>
            <a:endParaRPr>
              <a:solidFill>
                <a:srgbClr val="000000"/>
              </a:solidFill>
            </a:endParaRPr>
          </a:p>
        </p:txBody>
      </p:sp>
      <p:pic>
        <p:nvPicPr>
          <p:cNvPr id="122" name="Google Shape;122;p27"/>
          <p:cNvPicPr preferRelativeResize="0"/>
          <p:nvPr/>
        </p:nvPicPr>
        <p:blipFill>
          <a:blip r:embed="rId3">
            <a:alphaModFix/>
          </a:blip>
          <a:stretch>
            <a:fillRect/>
          </a:stretch>
        </p:blipFill>
        <p:spPr>
          <a:xfrm>
            <a:off x="3780512" y="2732400"/>
            <a:ext cx="917673" cy="857400"/>
          </a:xfrm>
          <a:prstGeom prst="rect">
            <a:avLst/>
          </a:prstGeom>
          <a:noFill/>
          <a:ln>
            <a:noFill/>
          </a:ln>
        </p:spPr>
      </p:pic>
      <p:pic>
        <p:nvPicPr>
          <p:cNvPr id="123" name="Google Shape;123;p27"/>
          <p:cNvPicPr preferRelativeResize="0"/>
          <p:nvPr/>
        </p:nvPicPr>
        <p:blipFill>
          <a:blip r:embed="rId4">
            <a:alphaModFix/>
          </a:blip>
          <a:stretch>
            <a:fillRect/>
          </a:stretch>
        </p:blipFill>
        <p:spPr>
          <a:xfrm>
            <a:off x="4804674" y="2732400"/>
            <a:ext cx="979883" cy="8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body" idx="1"/>
          </p:nvPr>
        </p:nvSpPr>
        <p:spPr>
          <a:xfrm>
            <a:off x="457200" y="1129975"/>
            <a:ext cx="5511300" cy="3364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Participate Fully</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Delay Distractions</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Honor Different Experiences</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Be Brave &amp; Explore</a:t>
            </a:r>
            <a:endParaRPr b="1">
              <a:solidFill>
                <a:srgbClr val="000000"/>
              </a:solidFill>
              <a:latin typeface="Lato"/>
              <a:ea typeface="Lato"/>
              <a:cs typeface="Lato"/>
              <a:sym typeface="Lato"/>
            </a:endParaRPr>
          </a:p>
          <a:p>
            <a:pPr marL="457200" lvl="0" indent="0" algn="l" rtl="0">
              <a:spcBef>
                <a:spcPts val="600"/>
              </a:spcBef>
              <a:spcAft>
                <a:spcPts val="0"/>
              </a:spcAft>
              <a:buNone/>
            </a:pPr>
            <a:endParaRPr b="1">
              <a:solidFill>
                <a:srgbClr val="000000"/>
              </a:solidFill>
              <a:latin typeface="Lato"/>
              <a:ea typeface="Lato"/>
              <a:cs typeface="Lato"/>
              <a:sym typeface="Lato"/>
            </a:endParaRPr>
          </a:p>
          <a:p>
            <a:pPr marL="457200" lvl="0" indent="-342900" algn="l" rtl="0">
              <a:spcBef>
                <a:spcPts val="600"/>
              </a:spcBef>
              <a:spcAft>
                <a:spcPts val="0"/>
              </a:spcAft>
              <a:buClr>
                <a:srgbClr val="000000"/>
              </a:buClr>
              <a:buSzPts val="1800"/>
              <a:buFont typeface="Lato"/>
              <a:buChar char="★"/>
            </a:pPr>
            <a:r>
              <a:rPr lang="en" b="1">
                <a:solidFill>
                  <a:srgbClr val="000000"/>
                </a:solidFill>
                <a:latin typeface="Lato"/>
                <a:ea typeface="Lato"/>
                <a:cs typeface="Lato"/>
                <a:sym typeface="Lato"/>
              </a:rPr>
              <a:t>Others? (Type in the chat)</a:t>
            </a:r>
            <a:endParaRPr b="1">
              <a:solidFill>
                <a:srgbClr val="000000"/>
              </a:solidFill>
              <a:latin typeface="Lato"/>
              <a:ea typeface="Lato"/>
              <a:cs typeface="Lato"/>
              <a:sym typeface="Lato"/>
            </a:endParaRPr>
          </a:p>
        </p:txBody>
      </p:sp>
      <p:sp>
        <p:nvSpPr>
          <p:cNvPr id="129" name="Google Shape;129;p28"/>
          <p:cNvSpPr txBox="1">
            <a:spLocks noGrp="1"/>
          </p:cNvSpPr>
          <p:nvPr>
            <p:ph type="title"/>
          </p:nvPr>
        </p:nvSpPr>
        <p:spPr>
          <a:xfrm>
            <a:off x="457200" y="19782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Group Agreements</a:t>
            </a:r>
            <a:endParaRPr>
              <a:solidFill>
                <a:srgbClr val="000000"/>
              </a:solidFill>
            </a:endParaRPr>
          </a:p>
        </p:txBody>
      </p:sp>
      <p:sp>
        <p:nvSpPr>
          <p:cNvPr id="130" name="Google Shape;130;p2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31" name="Google Shape;131;p28"/>
          <p:cNvPicPr preferRelativeResize="0"/>
          <p:nvPr/>
        </p:nvPicPr>
        <p:blipFill>
          <a:blip r:embed="rId3">
            <a:alphaModFix/>
          </a:blip>
          <a:stretch>
            <a:fillRect/>
          </a:stretch>
        </p:blipFill>
        <p:spPr>
          <a:xfrm>
            <a:off x="4702625" y="936175"/>
            <a:ext cx="3848100" cy="3890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432700" y="2467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We’ve Got Goals!</a:t>
            </a:r>
            <a:endParaRPr>
              <a:solidFill>
                <a:srgbClr val="000000"/>
              </a:solidFill>
            </a:endParaRPr>
          </a:p>
        </p:txBody>
      </p:sp>
      <p:sp>
        <p:nvSpPr>
          <p:cNvPr id="137" name="Google Shape;137;p29"/>
          <p:cNvSpPr txBox="1">
            <a:spLocks noGrp="1"/>
          </p:cNvSpPr>
          <p:nvPr>
            <p:ph type="body" idx="1"/>
          </p:nvPr>
        </p:nvSpPr>
        <p:spPr>
          <a:xfrm>
            <a:off x="624500" y="1265100"/>
            <a:ext cx="3429000" cy="2613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000000"/>
                </a:solidFill>
              </a:rPr>
              <a:t>Insert your goal for today’s session.</a:t>
            </a:r>
            <a:endParaRPr sz="1800">
              <a:solidFill>
                <a:srgbClr val="000000"/>
              </a:solidFill>
            </a:endParaRPr>
          </a:p>
        </p:txBody>
      </p:sp>
      <p:sp>
        <p:nvSpPr>
          <p:cNvPr id="138" name="Google Shape;138;p2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39" name="Google Shape;139;p29"/>
          <p:cNvPicPr preferRelativeResize="0"/>
          <p:nvPr/>
        </p:nvPicPr>
        <p:blipFill>
          <a:blip r:embed="rId3">
            <a:alphaModFix/>
          </a:blip>
          <a:stretch>
            <a:fillRect/>
          </a:stretch>
        </p:blipFill>
        <p:spPr>
          <a:xfrm>
            <a:off x="4356250" y="800100"/>
            <a:ext cx="4467225" cy="354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0"/>
          <p:cNvSpPr txBox="1">
            <a:spLocks noGrp="1"/>
          </p:cNvSpPr>
          <p:nvPr>
            <p:ph type="title" idx="4294967295"/>
          </p:nvPr>
        </p:nvSpPr>
        <p:spPr>
          <a:xfrm>
            <a:off x="2288350" y="896175"/>
            <a:ext cx="4754100" cy="4704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300" b="1">
                <a:solidFill>
                  <a:srgbClr val="000000"/>
                </a:solidFill>
                <a:latin typeface="Lato"/>
                <a:ea typeface="Lato"/>
                <a:cs typeface="Lato"/>
                <a:sym typeface="Lato"/>
              </a:rPr>
              <a:t>Where we are going</a:t>
            </a:r>
            <a:endParaRPr sz="3300" b="1">
              <a:solidFill>
                <a:srgbClr val="000000"/>
              </a:solidFill>
              <a:latin typeface="Lato"/>
              <a:ea typeface="Lato"/>
              <a:cs typeface="Lato"/>
              <a:sym typeface="Lato"/>
            </a:endParaRPr>
          </a:p>
        </p:txBody>
      </p:sp>
      <p:sp>
        <p:nvSpPr>
          <p:cNvPr id="145" name="Google Shape;145;p30"/>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6</a:t>
            </a:fld>
            <a:endParaRPr>
              <a:solidFill>
                <a:srgbClr val="999999"/>
              </a:solidFill>
            </a:endParaRPr>
          </a:p>
        </p:txBody>
      </p:sp>
      <p:sp>
        <p:nvSpPr>
          <p:cNvPr id="146" name="Google Shape;146;p30"/>
          <p:cNvSpPr txBox="1">
            <a:spLocks noGrp="1"/>
          </p:cNvSpPr>
          <p:nvPr>
            <p:ph type="body" idx="4294967295"/>
          </p:nvPr>
        </p:nvSpPr>
        <p:spPr>
          <a:xfrm>
            <a:off x="971525" y="1477075"/>
            <a:ext cx="5511300" cy="2865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Clr>
                <a:srgbClr val="FFFFFF"/>
              </a:buClr>
              <a:buSzPts val="1800"/>
              <a:buFont typeface="Lato"/>
              <a:buAutoNum type="arabicPeriod"/>
            </a:pPr>
            <a:r>
              <a:rPr lang="en" b="1">
                <a:solidFill>
                  <a:srgbClr val="FFFFFF"/>
                </a:solidFill>
                <a:latin typeface="Lato"/>
                <a:ea typeface="Lato"/>
                <a:cs typeface="Lato"/>
                <a:sym typeface="Lato"/>
              </a:rPr>
              <a:t>Activity 1</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chemeClr val="lt1"/>
                </a:solidFill>
                <a:latin typeface="Lato"/>
                <a:ea typeface="Lato"/>
                <a:cs typeface="Lato"/>
                <a:sym typeface="Lato"/>
              </a:rPr>
              <a:t>Activity 2</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chemeClr val="lt1"/>
                </a:solidFill>
                <a:latin typeface="Lato"/>
                <a:ea typeface="Lato"/>
                <a:cs typeface="Lato"/>
                <a:sym typeface="Lato"/>
              </a:rPr>
              <a:t>Activity 3</a:t>
            </a:r>
            <a:endParaRPr b="1">
              <a:solidFill>
                <a:srgbClr val="FFFFFF"/>
              </a:solidFill>
              <a:latin typeface="Lato"/>
              <a:ea typeface="Lato"/>
              <a:cs typeface="Lato"/>
              <a:sym typeface="Lato"/>
            </a:endParaRPr>
          </a:p>
          <a:p>
            <a:pPr marL="457200" lvl="0" indent="-342900" algn="l" rtl="0">
              <a:lnSpc>
                <a:spcPct val="150000"/>
              </a:lnSpc>
              <a:spcBef>
                <a:spcPts val="0"/>
              </a:spcBef>
              <a:spcAft>
                <a:spcPts val="0"/>
              </a:spcAft>
              <a:buClr>
                <a:srgbClr val="FFFFFF"/>
              </a:buClr>
              <a:buSzPts val="1800"/>
              <a:buFont typeface="Lato"/>
              <a:buAutoNum type="arabicPeriod"/>
            </a:pPr>
            <a:r>
              <a:rPr lang="en" b="1">
                <a:solidFill>
                  <a:srgbClr val="FFFFFF"/>
                </a:solidFill>
                <a:latin typeface="Lato"/>
                <a:ea typeface="Lato"/>
                <a:cs typeface="Lato"/>
                <a:sym typeface="Lato"/>
              </a:rPr>
              <a:t>Let’s Talk About it!</a:t>
            </a:r>
            <a:endParaRPr b="1">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52" name="Google Shape;152;p31"/>
          <p:cNvSpPr txBox="1">
            <a:spLocks noGrp="1"/>
          </p:cNvSpPr>
          <p:nvPr>
            <p:ph type="subTitle" idx="4294967295"/>
          </p:nvPr>
        </p:nvSpPr>
        <p:spPr>
          <a:xfrm>
            <a:off x="1752975" y="2763854"/>
            <a:ext cx="56379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Let’s Take Some Deep Breaths Together</a:t>
            </a:r>
            <a:endParaRPr b="1">
              <a:solidFill>
                <a:srgbClr val="000000"/>
              </a:solidFill>
              <a:latin typeface="Lato"/>
              <a:ea typeface="Lato"/>
              <a:cs typeface="Lato"/>
              <a:sym typeface="Lato"/>
            </a:endParaRPr>
          </a:p>
        </p:txBody>
      </p:sp>
      <p:sp>
        <p:nvSpPr>
          <p:cNvPr id="153" name="Google Shape;153;p3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7</a:t>
            </a:fld>
            <a:endParaRPr>
              <a:solidFill>
                <a:srgbClr val="999999"/>
              </a:solidFill>
            </a:endParaRPr>
          </a:p>
        </p:txBody>
      </p:sp>
      <p:pic>
        <p:nvPicPr>
          <p:cNvPr id="154" name="Google Shape;154;p31"/>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60" name="Google Shape;160;p32"/>
          <p:cNvSpPr txBox="1">
            <a:spLocks noGrp="1"/>
          </p:cNvSpPr>
          <p:nvPr>
            <p:ph type="subTitle" idx="4294967295"/>
          </p:nvPr>
        </p:nvSpPr>
        <p:spPr>
          <a:xfrm>
            <a:off x="1752975" y="3472125"/>
            <a:ext cx="60846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a:solidFill>
                  <a:srgbClr val="000000"/>
                </a:solidFill>
                <a:latin typeface="Lato"/>
                <a:ea typeface="Lato"/>
                <a:cs typeface="Lato"/>
                <a:sym typeface="Lato"/>
              </a:rPr>
              <a:t>Mindfulness: Find a scratch piece of paper and try doodling during this next section...or use your coloring page </a:t>
            </a:r>
            <a:endParaRPr b="1">
              <a:solidFill>
                <a:srgbClr val="000000"/>
              </a:solidFill>
              <a:latin typeface="Lato"/>
              <a:ea typeface="Lato"/>
              <a:cs typeface="Lato"/>
              <a:sym typeface="Lato"/>
            </a:endParaRPr>
          </a:p>
        </p:txBody>
      </p:sp>
      <p:sp>
        <p:nvSpPr>
          <p:cNvPr id="161" name="Google Shape;161;p32"/>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8</a:t>
            </a:fld>
            <a:endParaRPr>
              <a:solidFill>
                <a:srgbClr val="999999"/>
              </a:solidFill>
            </a:endParaRPr>
          </a:p>
        </p:txBody>
      </p:sp>
      <p:pic>
        <p:nvPicPr>
          <p:cNvPr id="162" name="Google Shape;162;p32"/>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ctrTitle" idx="4294967295"/>
          </p:nvPr>
        </p:nvSpPr>
        <p:spPr>
          <a:xfrm>
            <a:off x="1752975" y="1811950"/>
            <a:ext cx="5637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solidFill>
                  <a:srgbClr val="000000"/>
                </a:solidFill>
                <a:latin typeface="Lato"/>
                <a:ea typeface="Lato"/>
                <a:cs typeface="Lato"/>
                <a:sym typeface="Lato"/>
              </a:rPr>
              <a:t>Wellness Moment</a:t>
            </a:r>
            <a:endParaRPr sz="7200" b="1">
              <a:solidFill>
                <a:srgbClr val="000000"/>
              </a:solidFill>
              <a:latin typeface="Lato"/>
              <a:ea typeface="Lato"/>
              <a:cs typeface="Lato"/>
              <a:sym typeface="Lato"/>
            </a:endParaRPr>
          </a:p>
        </p:txBody>
      </p:sp>
      <p:sp>
        <p:nvSpPr>
          <p:cNvPr id="168" name="Google Shape;168;p33"/>
          <p:cNvSpPr txBox="1">
            <a:spLocks noGrp="1"/>
          </p:cNvSpPr>
          <p:nvPr>
            <p:ph type="subTitle" idx="4294967295"/>
          </p:nvPr>
        </p:nvSpPr>
        <p:spPr>
          <a:xfrm>
            <a:off x="1752974" y="2763854"/>
            <a:ext cx="6039303"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000000"/>
                </a:solidFill>
                <a:latin typeface="Lato"/>
                <a:ea typeface="Lato"/>
                <a:cs typeface="Lato"/>
                <a:sym typeface="Lato"/>
              </a:rPr>
              <a:t>Positive Self-Statements or Affirmations or Fav Quotes</a:t>
            </a:r>
            <a:endParaRPr b="1" dirty="0">
              <a:solidFill>
                <a:srgbClr val="000000"/>
              </a:solidFill>
              <a:latin typeface="Lato"/>
              <a:ea typeface="Lato"/>
              <a:cs typeface="Lato"/>
              <a:sym typeface="Lato"/>
            </a:endParaRPr>
          </a:p>
        </p:txBody>
      </p:sp>
      <p:sp>
        <p:nvSpPr>
          <p:cNvPr id="169" name="Google Shape;169;p3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9</a:t>
            </a:fld>
            <a:endParaRPr>
              <a:solidFill>
                <a:srgbClr val="999999"/>
              </a:solidFill>
            </a:endParaRPr>
          </a:p>
        </p:txBody>
      </p:sp>
      <p:pic>
        <p:nvPicPr>
          <p:cNvPr id="170" name="Google Shape;170;p33"/>
          <p:cNvPicPr preferRelativeResize="0"/>
          <p:nvPr/>
        </p:nvPicPr>
        <p:blipFill>
          <a:blip r:embed="rId3">
            <a:alphaModFix/>
          </a:blip>
          <a:stretch>
            <a:fillRect/>
          </a:stretch>
        </p:blipFill>
        <p:spPr>
          <a:xfrm>
            <a:off x="8251675" y="4201175"/>
            <a:ext cx="811225" cy="887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7079</TotalTime>
  <Words>1508</Words>
  <Application>Microsoft Office PowerPoint</Application>
  <PresentationFormat>On-screen Show (16:9)</PresentationFormat>
  <Paragraphs>161</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Lato Light</vt:lpstr>
      <vt:lpstr>Symbol</vt:lpstr>
      <vt:lpstr>Lato</vt:lpstr>
      <vt:lpstr>Lato Hairline</vt:lpstr>
      <vt:lpstr>Arial</vt:lpstr>
      <vt:lpstr>Calibri</vt:lpstr>
      <vt:lpstr>Times New Roman</vt:lpstr>
      <vt:lpstr>Simple Light</vt:lpstr>
      <vt:lpstr>Eglamour template</vt:lpstr>
      <vt:lpstr>1_Eglamour template</vt:lpstr>
      <vt:lpstr>Your Title</vt:lpstr>
      <vt:lpstr>Let us Start with a Blessing</vt:lpstr>
      <vt:lpstr>Logistics</vt:lpstr>
      <vt:lpstr>Group Agreements</vt:lpstr>
      <vt:lpstr>We’ve Got Goals!</vt:lpstr>
      <vt:lpstr>Where we are going</vt:lpstr>
      <vt:lpstr>Wellness Moment</vt:lpstr>
      <vt:lpstr>Wellness Moment</vt:lpstr>
      <vt:lpstr>Wellness Moment</vt:lpstr>
      <vt:lpstr>Minfulness Moment</vt:lpstr>
      <vt:lpstr>Minfulness Moment</vt:lpstr>
      <vt:lpstr>Energizer Time!</vt:lpstr>
      <vt:lpstr>Energizer Time!</vt:lpstr>
      <vt:lpstr>Energizer Time!</vt:lpstr>
      <vt:lpstr>Energizer Time!</vt:lpstr>
      <vt:lpstr>Two Stars &amp; a Wish</vt:lpstr>
      <vt:lpstr>Four Square</vt:lpstr>
      <vt:lpstr>Exit Ticket</vt:lpstr>
      <vt:lpstr>Let us Close with a Blessing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dc:title>
  <dc:creator>Gaston</dc:creator>
  <cp:lastModifiedBy>Amanda Gaston</cp:lastModifiedBy>
  <cp:revision>20</cp:revision>
  <dcterms:modified xsi:type="dcterms:W3CDTF">2020-11-30T11:47:32Z</dcterms:modified>
</cp:coreProperties>
</file>