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88" r:id="rId3"/>
    <p:sldId id="257" r:id="rId4"/>
    <p:sldId id="289" r:id="rId5"/>
    <p:sldId id="277" r:id="rId6"/>
    <p:sldId id="279" r:id="rId7"/>
    <p:sldId id="280" r:id="rId8"/>
    <p:sldId id="281" r:id="rId9"/>
    <p:sldId id="286" r:id="rId10"/>
    <p:sldId id="287" r:id="rId11"/>
    <p:sldId id="283" r:id="rId12"/>
    <p:sldId id="284" r:id="rId13"/>
    <p:sldId id="258" r:id="rId14"/>
    <p:sldId id="270" r:id="rId15"/>
    <p:sldId id="259" r:id="rId16"/>
    <p:sldId id="271" r:id="rId17"/>
    <p:sldId id="261" r:id="rId18"/>
    <p:sldId id="272" r:id="rId19"/>
    <p:sldId id="262" r:id="rId20"/>
    <p:sldId id="275" r:id="rId21"/>
    <p:sldId id="263" r:id="rId22"/>
    <p:sldId id="292" r:id="rId23"/>
    <p:sldId id="293" r:id="rId24"/>
    <p:sldId id="291" r:id="rId25"/>
    <p:sldId id="290" r:id="rId26"/>
    <p:sldId id="294" r:id="rId2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785" autoAdjust="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0370370370370372E-2"/>
          <c:y val="3.3485540334855401E-2"/>
          <c:w val="0.95925925925925926"/>
          <c:h val="0.78345641726291049"/>
        </c:manualLayout>
      </c:layout>
      <c:lineChart>
        <c:grouping val="standard"/>
        <c:varyColors val="0"/>
        <c:ser>
          <c:idx val="0"/>
          <c:order val="0"/>
          <c:tx>
            <c:strRef>
              <c:f>Sheet1!$B$1</c:f>
              <c:strCache>
                <c:ptCount val="1"/>
                <c:pt idx="0">
                  <c:v>CD4 T Cells</c:v>
                </c:pt>
              </c:strCache>
            </c:strRef>
          </c:tx>
          <c:spPr>
            <a:ln w="38100"/>
          </c:spPr>
          <c:marker>
            <c:symbol val="none"/>
          </c:marker>
          <c:cat>
            <c:numRef>
              <c:f>Sheet1!$A$2:$A$17</c:f>
              <c:numCache>
                <c:formatCode>General</c:formatCode>
                <c:ptCount val="16"/>
                <c:pt idx="0">
                  <c:v>0</c:v>
                </c:pt>
                <c:pt idx="1">
                  <c:v>3</c:v>
                </c:pt>
                <c:pt idx="2">
                  <c:v>6</c:v>
                </c:pt>
                <c:pt idx="3">
                  <c:v>9</c:v>
                </c:pt>
                <c:pt idx="4">
                  <c:v>12</c:v>
                </c:pt>
                <c:pt idx="5">
                  <c:v>1</c:v>
                </c:pt>
                <c:pt idx="6">
                  <c:v>2</c:v>
                </c:pt>
                <c:pt idx="7">
                  <c:v>3</c:v>
                </c:pt>
                <c:pt idx="8">
                  <c:v>4</c:v>
                </c:pt>
                <c:pt idx="9">
                  <c:v>5</c:v>
                </c:pt>
                <c:pt idx="10">
                  <c:v>6</c:v>
                </c:pt>
                <c:pt idx="11">
                  <c:v>7</c:v>
                </c:pt>
                <c:pt idx="12">
                  <c:v>8</c:v>
                </c:pt>
                <c:pt idx="13">
                  <c:v>9</c:v>
                </c:pt>
                <c:pt idx="14">
                  <c:v>10</c:v>
                </c:pt>
                <c:pt idx="15">
                  <c:v>11</c:v>
                </c:pt>
              </c:numCache>
            </c:numRef>
          </c:cat>
          <c:val>
            <c:numRef>
              <c:f>Sheet1!$B$2:$B$17</c:f>
              <c:numCache>
                <c:formatCode>General</c:formatCode>
                <c:ptCount val="16"/>
                <c:pt idx="0">
                  <c:v>1000</c:v>
                </c:pt>
                <c:pt idx="1">
                  <c:v>900</c:v>
                </c:pt>
                <c:pt idx="2">
                  <c:v>500</c:v>
                </c:pt>
                <c:pt idx="3">
                  <c:v>600</c:v>
                </c:pt>
                <c:pt idx="4">
                  <c:v>700</c:v>
                </c:pt>
                <c:pt idx="5">
                  <c:v>600</c:v>
                </c:pt>
                <c:pt idx="6">
                  <c:v>575</c:v>
                </c:pt>
                <c:pt idx="7">
                  <c:v>500</c:v>
                </c:pt>
                <c:pt idx="8">
                  <c:v>400</c:v>
                </c:pt>
                <c:pt idx="9">
                  <c:v>425</c:v>
                </c:pt>
                <c:pt idx="10">
                  <c:v>350</c:v>
                </c:pt>
                <c:pt idx="11">
                  <c:v>300</c:v>
                </c:pt>
                <c:pt idx="12">
                  <c:v>225</c:v>
                </c:pt>
                <c:pt idx="13">
                  <c:v>125</c:v>
                </c:pt>
                <c:pt idx="14">
                  <c:v>50</c:v>
                </c:pt>
                <c:pt idx="15">
                  <c:v>50</c:v>
                </c:pt>
              </c:numCache>
            </c:numRef>
          </c:val>
          <c:smooth val="0"/>
        </c:ser>
        <c:dLbls>
          <c:showLegendKey val="0"/>
          <c:showVal val="0"/>
          <c:showCatName val="0"/>
          <c:showSerName val="0"/>
          <c:showPercent val="0"/>
          <c:showBubbleSize val="0"/>
        </c:dLbls>
        <c:marker val="1"/>
        <c:smooth val="0"/>
        <c:axId val="85107456"/>
        <c:axId val="85108992"/>
      </c:lineChart>
      <c:lineChart>
        <c:grouping val="standard"/>
        <c:varyColors val="0"/>
        <c:ser>
          <c:idx val="1"/>
          <c:order val="1"/>
          <c:tx>
            <c:strRef>
              <c:f>Sheet1!$C$1</c:f>
              <c:strCache>
                <c:ptCount val="1"/>
                <c:pt idx="0">
                  <c:v>Virus</c:v>
                </c:pt>
              </c:strCache>
            </c:strRef>
          </c:tx>
          <c:spPr>
            <a:ln w="38100"/>
          </c:spPr>
          <c:marker>
            <c:symbol val="none"/>
          </c:marker>
          <c:cat>
            <c:numRef>
              <c:f>Sheet1!$A$2:$A$17</c:f>
              <c:numCache>
                <c:formatCode>General</c:formatCode>
                <c:ptCount val="16"/>
                <c:pt idx="0">
                  <c:v>0</c:v>
                </c:pt>
                <c:pt idx="1">
                  <c:v>3</c:v>
                </c:pt>
                <c:pt idx="2">
                  <c:v>6</c:v>
                </c:pt>
                <c:pt idx="3">
                  <c:v>9</c:v>
                </c:pt>
                <c:pt idx="4">
                  <c:v>12</c:v>
                </c:pt>
                <c:pt idx="5">
                  <c:v>1</c:v>
                </c:pt>
                <c:pt idx="6">
                  <c:v>2</c:v>
                </c:pt>
                <c:pt idx="7">
                  <c:v>3</c:v>
                </c:pt>
                <c:pt idx="8">
                  <c:v>4</c:v>
                </c:pt>
                <c:pt idx="9">
                  <c:v>5</c:v>
                </c:pt>
                <c:pt idx="10">
                  <c:v>6</c:v>
                </c:pt>
                <c:pt idx="11">
                  <c:v>7</c:v>
                </c:pt>
                <c:pt idx="12">
                  <c:v>8</c:v>
                </c:pt>
                <c:pt idx="13">
                  <c:v>9</c:v>
                </c:pt>
                <c:pt idx="14">
                  <c:v>10</c:v>
                </c:pt>
                <c:pt idx="15">
                  <c:v>11</c:v>
                </c:pt>
              </c:numCache>
            </c:numRef>
          </c:cat>
          <c:val>
            <c:numRef>
              <c:f>Sheet1!$C$2:$C$17</c:f>
              <c:numCache>
                <c:formatCode>General</c:formatCode>
                <c:ptCount val="16"/>
                <c:pt idx="0">
                  <c:v>0</c:v>
                </c:pt>
                <c:pt idx="1">
                  <c:v>32</c:v>
                </c:pt>
                <c:pt idx="2">
                  <c:v>512</c:v>
                </c:pt>
                <c:pt idx="3">
                  <c:v>20</c:v>
                </c:pt>
                <c:pt idx="4">
                  <c:v>10</c:v>
                </c:pt>
                <c:pt idx="5">
                  <c:v>20</c:v>
                </c:pt>
                <c:pt idx="6">
                  <c:v>8</c:v>
                </c:pt>
                <c:pt idx="7">
                  <c:v>8</c:v>
                </c:pt>
                <c:pt idx="8">
                  <c:v>8</c:v>
                </c:pt>
                <c:pt idx="9">
                  <c:v>8</c:v>
                </c:pt>
                <c:pt idx="10">
                  <c:v>8</c:v>
                </c:pt>
                <c:pt idx="11">
                  <c:v>12</c:v>
                </c:pt>
                <c:pt idx="12">
                  <c:v>20</c:v>
                </c:pt>
                <c:pt idx="13">
                  <c:v>95</c:v>
                </c:pt>
                <c:pt idx="14">
                  <c:v>256</c:v>
                </c:pt>
                <c:pt idx="15">
                  <c:v>512</c:v>
                </c:pt>
              </c:numCache>
            </c:numRef>
          </c:val>
          <c:smooth val="0"/>
        </c:ser>
        <c:dLbls>
          <c:showLegendKey val="0"/>
          <c:showVal val="0"/>
          <c:showCatName val="0"/>
          <c:showSerName val="0"/>
          <c:showPercent val="0"/>
          <c:showBubbleSize val="0"/>
        </c:dLbls>
        <c:marker val="1"/>
        <c:smooth val="0"/>
        <c:axId val="85116416"/>
        <c:axId val="85114880"/>
      </c:lineChart>
      <c:catAx>
        <c:axId val="85107456"/>
        <c:scaling>
          <c:orientation val="minMax"/>
        </c:scaling>
        <c:delete val="0"/>
        <c:axPos val="b"/>
        <c:numFmt formatCode="General" sourceLinked="1"/>
        <c:majorTickMark val="none"/>
        <c:minorTickMark val="none"/>
        <c:tickLblPos val="nextTo"/>
        <c:txPr>
          <a:bodyPr/>
          <a:lstStyle/>
          <a:p>
            <a:pPr>
              <a:defRPr sz="1400"/>
            </a:pPr>
            <a:endParaRPr lang="en-US"/>
          </a:p>
        </c:txPr>
        <c:crossAx val="85108992"/>
        <c:crosses val="autoZero"/>
        <c:auto val="1"/>
        <c:lblAlgn val="ctr"/>
        <c:lblOffset val="100"/>
        <c:noMultiLvlLbl val="0"/>
      </c:catAx>
      <c:valAx>
        <c:axId val="85108992"/>
        <c:scaling>
          <c:orientation val="minMax"/>
        </c:scaling>
        <c:delete val="0"/>
        <c:axPos val="l"/>
        <c:numFmt formatCode="General" sourceLinked="1"/>
        <c:majorTickMark val="none"/>
        <c:minorTickMark val="none"/>
        <c:tickLblPos val="none"/>
        <c:spPr>
          <a:ln>
            <a:noFill/>
          </a:ln>
        </c:spPr>
        <c:crossAx val="85107456"/>
        <c:crosses val="autoZero"/>
        <c:crossBetween val="between"/>
      </c:valAx>
      <c:valAx>
        <c:axId val="85114880"/>
        <c:scaling>
          <c:orientation val="minMax"/>
        </c:scaling>
        <c:delete val="0"/>
        <c:axPos val="r"/>
        <c:numFmt formatCode="General" sourceLinked="1"/>
        <c:majorTickMark val="none"/>
        <c:minorTickMark val="none"/>
        <c:tickLblPos val="none"/>
        <c:spPr>
          <a:ln>
            <a:noFill/>
          </a:ln>
        </c:spPr>
        <c:crossAx val="85116416"/>
        <c:crosses val="max"/>
        <c:crossBetween val="between"/>
      </c:valAx>
      <c:catAx>
        <c:axId val="85116416"/>
        <c:scaling>
          <c:orientation val="minMax"/>
        </c:scaling>
        <c:delete val="1"/>
        <c:axPos val="b"/>
        <c:numFmt formatCode="General" sourceLinked="1"/>
        <c:majorTickMark val="out"/>
        <c:minorTickMark val="none"/>
        <c:tickLblPos val="nextTo"/>
        <c:crossAx val="85114880"/>
        <c:crosses val="autoZero"/>
        <c:auto val="1"/>
        <c:lblAlgn val="ctr"/>
        <c:lblOffset val="100"/>
        <c:noMultiLvlLbl val="0"/>
      </c:catAx>
    </c:plotArea>
    <c:legend>
      <c:legendPos val="b"/>
      <c:layout>
        <c:manualLayout>
          <c:xMode val="edge"/>
          <c:yMode val="edge"/>
          <c:x val="0.48937931369689902"/>
          <c:y val="6.9790230278064649E-2"/>
          <c:w val="0.23420433556916498"/>
          <c:h val="5.7533612183749624E-2"/>
        </c:manualLayout>
      </c:layout>
      <c:overlay val="0"/>
      <c:txPr>
        <a:bodyPr/>
        <a:lstStyle/>
        <a:p>
          <a:pPr>
            <a:defRPr sz="1400"/>
          </a:pPr>
          <a:endParaRPr lang="en-US"/>
        </a:p>
      </c:txPr>
    </c:legend>
    <c:plotVisOnly val="1"/>
    <c:dispBlanksAs val="gap"/>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4A6BFF-03A9-46CE-AA6F-A4AC3160888E}" type="doc">
      <dgm:prSet loTypeId="urn:microsoft.com/office/officeart/2005/8/layout/hList7" loCatId="list" qsTypeId="urn:microsoft.com/office/officeart/2005/8/quickstyle/simple1" qsCatId="simple" csTypeId="urn:microsoft.com/office/officeart/2005/8/colors/accent1_2" csCatId="accent1" phldr="1"/>
      <dgm:spPr/>
    </dgm:pt>
    <dgm:pt modelId="{5B581765-2EB9-4C9B-91FE-AB87AA6230CE}">
      <dgm:prSet phldrT="[Text]"/>
      <dgm:spPr/>
      <dgm:t>
        <a:bodyPr/>
        <a:lstStyle/>
        <a:p>
          <a:r>
            <a:rPr lang="en-US" dirty="0" smtClean="0"/>
            <a:t>HIV                     Herpes                   HPV</a:t>
          </a:r>
          <a:endParaRPr lang="en-US" dirty="0"/>
        </a:p>
      </dgm:t>
    </dgm:pt>
    <dgm:pt modelId="{E8506F93-4405-4978-AB6C-F065026051B7}" type="parTrans" cxnId="{5835348F-4102-4117-BF8B-2CA0A65F5D3D}">
      <dgm:prSet/>
      <dgm:spPr/>
      <dgm:t>
        <a:bodyPr/>
        <a:lstStyle/>
        <a:p>
          <a:endParaRPr lang="en-US"/>
        </a:p>
      </dgm:t>
    </dgm:pt>
    <dgm:pt modelId="{3C045967-5C9E-4D50-8642-3AF4CBFDA7B5}" type="sibTrans" cxnId="{5835348F-4102-4117-BF8B-2CA0A65F5D3D}">
      <dgm:prSet/>
      <dgm:spPr/>
      <dgm:t>
        <a:bodyPr/>
        <a:lstStyle/>
        <a:p>
          <a:endParaRPr lang="en-US"/>
        </a:p>
      </dgm:t>
    </dgm:pt>
    <dgm:pt modelId="{F9C565B7-3720-417C-AACD-8FCC1F1C2F66}">
      <dgm:prSet phldrT="[Text]"/>
      <dgm:spPr>
        <a:solidFill>
          <a:schemeClr val="accent4">
            <a:lumMod val="75000"/>
          </a:schemeClr>
        </a:solidFill>
      </dgm:spPr>
      <dgm:t>
        <a:bodyPr/>
        <a:lstStyle/>
        <a:p>
          <a:r>
            <a:rPr lang="en-US" dirty="0" smtClean="0"/>
            <a:t>Chlamydia Gonorrhea       Syphilis</a:t>
          </a:r>
          <a:endParaRPr lang="en-US" dirty="0"/>
        </a:p>
      </dgm:t>
    </dgm:pt>
    <dgm:pt modelId="{36C68B64-EC71-4B22-B23F-3051C1F42D68}" type="parTrans" cxnId="{5977A4F4-A634-4E39-8A0C-33E274E24386}">
      <dgm:prSet/>
      <dgm:spPr/>
      <dgm:t>
        <a:bodyPr/>
        <a:lstStyle/>
        <a:p>
          <a:endParaRPr lang="en-US"/>
        </a:p>
      </dgm:t>
    </dgm:pt>
    <dgm:pt modelId="{649778F7-C155-4D47-AF10-9E25383A3502}" type="sibTrans" cxnId="{5977A4F4-A634-4E39-8A0C-33E274E24386}">
      <dgm:prSet/>
      <dgm:spPr/>
      <dgm:t>
        <a:bodyPr/>
        <a:lstStyle/>
        <a:p>
          <a:endParaRPr lang="en-US"/>
        </a:p>
      </dgm:t>
    </dgm:pt>
    <dgm:pt modelId="{B8B0D21A-8AB1-4EFA-B0CB-09860782C397}" type="pres">
      <dgm:prSet presAssocID="{794A6BFF-03A9-46CE-AA6F-A4AC3160888E}" presName="Name0" presStyleCnt="0">
        <dgm:presLayoutVars>
          <dgm:dir/>
          <dgm:resizeHandles val="exact"/>
        </dgm:presLayoutVars>
      </dgm:prSet>
      <dgm:spPr/>
    </dgm:pt>
    <dgm:pt modelId="{41119D87-5FE4-4063-BBB3-5EDAC294A0D1}" type="pres">
      <dgm:prSet presAssocID="{794A6BFF-03A9-46CE-AA6F-A4AC3160888E}" presName="fgShape" presStyleLbl="fgShp" presStyleIdx="0" presStyleCnt="1"/>
      <dgm:spPr/>
    </dgm:pt>
    <dgm:pt modelId="{2159F539-3745-4BAC-8C9A-41FC05A44D05}" type="pres">
      <dgm:prSet presAssocID="{794A6BFF-03A9-46CE-AA6F-A4AC3160888E}" presName="linComp" presStyleCnt="0"/>
      <dgm:spPr/>
    </dgm:pt>
    <dgm:pt modelId="{C2E43445-C295-433F-B05A-E19E94352228}" type="pres">
      <dgm:prSet presAssocID="{F9C565B7-3720-417C-AACD-8FCC1F1C2F66}" presName="compNode" presStyleCnt="0"/>
      <dgm:spPr/>
    </dgm:pt>
    <dgm:pt modelId="{0D013B2F-BE76-4DE8-8431-B3BFB6C6354D}" type="pres">
      <dgm:prSet presAssocID="{F9C565B7-3720-417C-AACD-8FCC1F1C2F66}" presName="bkgdShape" presStyleLbl="node1" presStyleIdx="0" presStyleCnt="2"/>
      <dgm:spPr/>
      <dgm:t>
        <a:bodyPr/>
        <a:lstStyle/>
        <a:p>
          <a:endParaRPr lang="en-US"/>
        </a:p>
      </dgm:t>
    </dgm:pt>
    <dgm:pt modelId="{AB374C78-A867-42F4-9D8B-D827BA682E25}" type="pres">
      <dgm:prSet presAssocID="{F9C565B7-3720-417C-AACD-8FCC1F1C2F66}" presName="nodeTx" presStyleLbl="node1" presStyleIdx="0" presStyleCnt="2">
        <dgm:presLayoutVars>
          <dgm:bulletEnabled val="1"/>
        </dgm:presLayoutVars>
      </dgm:prSet>
      <dgm:spPr/>
      <dgm:t>
        <a:bodyPr/>
        <a:lstStyle/>
        <a:p>
          <a:endParaRPr lang="en-US"/>
        </a:p>
      </dgm:t>
    </dgm:pt>
    <dgm:pt modelId="{7FFF4F11-6E27-4FD3-BE74-C5ADB70BABE2}" type="pres">
      <dgm:prSet presAssocID="{F9C565B7-3720-417C-AACD-8FCC1F1C2F66}" presName="invisiNode" presStyleLbl="node1" presStyleIdx="0" presStyleCnt="2"/>
      <dgm:spPr/>
    </dgm:pt>
    <dgm:pt modelId="{F821BFD2-90E6-42CD-914F-F6DB4CECE479}" type="pres">
      <dgm:prSet presAssocID="{F9C565B7-3720-417C-AACD-8FCC1F1C2F66}" presName="imagNode" presStyleLbl="fgImgPlace1" presStyleIdx="0" presStyleCnt="2"/>
      <dgm:spPr/>
    </dgm:pt>
    <dgm:pt modelId="{46AD2183-C1F5-4C86-B32D-B909833B100E}" type="pres">
      <dgm:prSet presAssocID="{649778F7-C155-4D47-AF10-9E25383A3502}" presName="sibTrans" presStyleLbl="sibTrans2D1" presStyleIdx="0" presStyleCnt="0"/>
      <dgm:spPr/>
      <dgm:t>
        <a:bodyPr/>
        <a:lstStyle/>
        <a:p>
          <a:endParaRPr lang="en-US"/>
        </a:p>
      </dgm:t>
    </dgm:pt>
    <dgm:pt modelId="{0D1924BD-851E-4EC2-A9F5-D0C0FDA4B510}" type="pres">
      <dgm:prSet presAssocID="{5B581765-2EB9-4C9B-91FE-AB87AA6230CE}" presName="compNode" presStyleCnt="0"/>
      <dgm:spPr/>
    </dgm:pt>
    <dgm:pt modelId="{8A9F485F-7D58-4375-B2F7-98C9D96BFD5C}" type="pres">
      <dgm:prSet presAssocID="{5B581765-2EB9-4C9B-91FE-AB87AA6230CE}" presName="bkgdShape" presStyleLbl="node1" presStyleIdx="1" presStyleCnt="2"/>
      <dgm:spPr/>
      <dgm:t>
        <a:bodyPr/>
        <a:lstStyle/>
        <a:p>
          <a:endParaRPr lang="en-US"/>
        </a:p>
      </dgm:t>
    </dgm:pt>
    <dgm:pt modelId="{6848A911-EAB5-4FFD-BA6A-BE58ED9568D1}" type="pres">
      <dgm:prSet presAssocID="{5B581765-2EB9-4C9B-91FE-AB87AA6230CE}" presName="nodeTx" presStyleLbl="node1" presStyleIdx="1" presStyleCnt="2">
        <dgm:presLayoutVars>
          <dgm:bulletEnabled val="1"/>
        </dgm:presLayoutVars>
      </dgm:prSet>
      <dgm:spPr/>
      <dgm:t>
        <a:bodyPr/>
        <a:lstStyle/>
        <a:p>
          <a:endParaRPr lang="en-US"/>
        </a:p>
      </dgm:t>
    </dgm:pt>
    <dgm:pt modelId="{E09D7FF6-94EA-43BA-9067-430054B6BB73}" type="pres">
      <dgm:prSet presAssocID="{5B581765-2EB9-4C9B-91FE-AB87AA6230CE}" presName="invisiNode" presStyleLbl="node1" presStyleIdx="1" presStyleCnt="2"/>
      <dgm:spPr/>
    </dgm:pt>
    <dgm:pt modelId="{928DA9BA-53B5-4DD3-A952-B62155C5C7F0}" type="pres">
      <dgm:prSet presAssocID="{5B581765-2EB9-4C9B-91FE-AB87AA6230CE}" presName="imagNode" presStyleLbl="fgImgPlace1" presStyleIdx="1" presStyleCnt="2"/>
      <dgm:spPr/>
    </dgm:pt>
  </dgm:ptLst>
  <dgm:cxnLst>
    <dgm:cxn modelId="{5977A4F4-A634-4E39-8A0C-33E274E24386}" srcId="{794A6BFF-03A9-46CE-AA6F-A4AC3160888E}" destId="{F9C565B7-3720-417C-AACD-8FCC1F1C2F66}" srcOrd="0" destOrd="0" parTransId="{36C68B64-EC71-4B22-B23F-3051C1F42D68}" sibTransId="{649778F7-C155-4D47-AF10-9E25383A3502}"/>
    <dgm:cxn modelId="{6D697635-3F70-4DB8-9B8D-AD7E639C316A}" type="presOf" srcId="{5B581765-2EB9-4C9B-91FE-AB87AA6230CE}" destId="{8A9F485F-7D58-4375-B2F7-98C9D96BFD5C}" srcOrd="0" destOrd="0" presId="urn:microsoft.com/office/officeart/2005/8/layout/hList7"/>
    <dgm:cxn modelId="{5835348F-4102-4117-BF8B-2CA0A65F5D3D}" srcId="{794A6BFF-03A9-46CE-AA6F-A4AC3160888E}" destId="{5B581765-2EB9-4C9B-91FE-AB87AA6230CE}" srcOrd="1" destOrd="0" parTransId="{E8506F93-4405-4978-AB6C-F065026051B7}" sibTransId="{3C045967-5C9E-4D50-8642-3AF4CBFDA7B5}"/>
    <dgm:cxn modelId="{33201A23-9D71-44EF-84D4-33DFECD41402}" type="presOf" srcId="{F9C565B7-3720-417C-AACD-8FCC1F1C2F66}" destId="{0D013B2F-BE76-4DE8-8431-B3BFB6C6354D}" srcOrd="0" destOrd="0" presId="urn:microsoft.com/office/officeart/2005/8/layout/hList7"/>
    <dgm:cxn modelId="{A215E59B-B997-4CA3-AA46-5B90F91F953F}" type="presOf" srcId="{649778F7-C155-4D47-AF10-9E25383A3502}" destId="{46AD2183-C1F5-4C86-B32D-B909833B100E}" srcOrd="0" destOrd="0" presId="urn:microsoft.com/office/officeart/2005/8/layout/hList7"/>
    <dgm:cxn modelId="{24FBCD54-D327-4E5E-ABBC-0E52A403B11F}" type="presOf" srcId="{5B581765-2EB9-4C9B-91FE-AB87AA6230CE}" destId="{6848A911-EAB5-4FFD-BA6A-BE58ED9568D1}" srcOrd="1" destOrd="0" presId="urn:microsoft.com/office/officeart/2005/8/layout/hList7"/>
    <dgm:cxn modelId="{5674C8CD-F35A-4150-93B1-2FFE210E9562}" type="presOf" srcId="{F9C565B7-3720-417C-AACD-8FCC1F1C2F66}" destId="{AB374C78-A867-42F4-9D8B-D827BA682E25}" srcOrd="1" destOrd="0" presId="urn:microsoft.com/office/officeart/2005/8/layout/hList7"/>
    <dgm:cxn modelId="{D440F5E3-B5E1-4A14-8A5C-97FB563E9FD9}" type="presOf" srcId="{794A6BFF-03A9-46CE-AA6F-A4AC3160888E}" destId="{B8B0D21A-8AB1-4EFA-B0CB-09860782C397}" srcOrd="0" destOrd="0" presId="urn:microsoft.com/office/officeart/2005/8/layout/hList7"/>
    <dgm:cxn modelId="{326CC65D-5723-4B37-96C2-F74D7F3A12EB}" type="presParOf" srcId="{B8B0D21A-8AB1-4EFA-B0CB-09860782C397}" destId="{41119D87-5FE4-4063-BBB3-5EDAC294A0D1}" srcOrd="0" destOrd="0" presId="urn:microsoft.com/office/officeart/2005/8/layout/hList7"/>
    <dgm:cxn modelId="{8053F4DB-C98D-48CF-952F-FCBFA65B85C1}" type="presParOf" srcId="{B8B0D21A-8AB1-4EFA-B0CB-09860782C397}" destId="{2159F539-3745-4BAC-8C9A-41FC05A44D05}" srcOrd="1" destOrd="0" presId="urn:microsoft.com/office/officeart/2005/8/layout/hList7"/>
    <dgm:cxn modelId="{74242B35-4485-4DD8-B0A3-7278CDD27874}" type="presParOf" srcId="{2159F539-3745-4BAC-8C9A-41FC05A44D05}" destId="{C2E43445-C295-433F-B05A-E19E94352228}" srcOrd="0" destOrd="0" presId="urn:microsoft.com/office/officeart/2005/8/layout/hList7"/>
    <dgm:cxn modelId="{1F5B00D5-9501-4667-AF53-F7E731CA85EF}" type="presParOf" srcId="{C2E43445-C295-433F-B05A-E19E94352228}" destId="{0D013B2F-BE76-4DE8-8431-B3BFB6C6354D}" srcOrd="0" destOrd="0" presId="urn:microsoft.com/office/officeart/2005/8/layout/hList7"/>
    <dgm:cxn modelId="{185FA394-5F9D-4DAB-AE84-6DF00D6EEB45}" type="presParOf" srcId="{C2E43445-C295-433F-B05A-E19E94352228}" destId="{AB374C78-A867-42F4-9D8B-D827BA682E25}" srcOrd="1" destOrd="0" presId="urn:microsoft.com/office/officeart/2005/8/layout/hList7"/>
    <dgm:cxn modelId="{CAFA9C87-B24D-459A-9845-03B8D474CF37}" type="presParOf" srcId="{C2E43445-C295-433F-B05A-E19E94352228}" destId="{7FFF4F11-6E27-4FD3-BE74-C5ADB70BABE2}" srcOrd="2" destOrd="0" presId="urn:microsoft.com/office/officeart/2005/8/layout/hList7"/>
    <dgm:cxn modelId="{B2DA301F-46E2-4237-A42F-871B246DFAEA}" type="presParOf" srcId="{C2E43445-C295-433F-B05A-E19E94352228}" destId="{F821BFD2-90E6-42CD-914F-F6DB4CECE479}" srcOrd="3" destOrd="0" presId="urn:microsoft.com/office/officeart/2005/8/layout/hList7"/>
    <dgm:cxn modelId="{5AF825A8-6E8B-47D1-AC99-FF9FE8F9D542}" type="presParOf" srcId="{2159F539-3745-4BAC-8C9A-41FC05A44D05}" destId="{46AD2183-C1F5-4C86-B32D-B909833B100E}" srcOrd="1" destOrd="0" presId="urn:microsoft.com/office/officeart/2005/8/layout/hList7"/>
    <dgm:cxn modelId="{AD5CA6FF-DC42-47A3-920E-7339E6FA7421}" type="presParOf" srcId="{2159F539-3745-4BAC-8C9A-41FC05A44D05}" destId="{0D1924BD-851E-4EC2-A9F5-D0C0FDA4B510}" srcOrd="2" destOrd="0" presId="urn:microsoft.com/office/officeart/2005/8/layout/hList7"/>
    <dgm:cxn modelId="{7A07C722-EF95-4CCC-8FE9-7A02DAEBDB08}" type="presParOf" srcId="{0D1924BD-851E-4EC2-A9F5-D0C0FDA4B510}" destId="{8A9F485F-7D58-4375-B2F7-98C9D96BFD5C}" srcOrd="0" destOrd="0" presId="urn:microsoft.com/office/officeart/2005/8/layout/hList7"/>
    <dgm:cxn modelId="{D48151C0-6422-4503-AF69-AB97B2028FAE}" type="presParOf" srcId="{0D1924BD-851E-4EC2-A9F5-D0C0FDA4B510}" destId="{6848A911-EAB5-4FFD-BA6A-BE58ED9568D1}" srcOrd="1" destOrd="0" presId="urn:microsoft.com/office/officeart/2005/8/layout/hList7"/>
    <dgm:cxn modelId="{A9390ABB-EB49-4AB2-A287-694D3E72863F}" type="presParOf" srcId="{0D1924BD-851E-4EC2-A9F5-D0C0FDA4B510}" destId="{E09D7FF6-94EA-43BA-9067-430054B6BB73}" srcOrd="2" destOrd="0" presId="urn:microsoft.com/office/officeart/2005/8/layout/hList7"/>
    <dgm:cxn modelId="{EEEDD1BA-0812-433A-AE42-6E787E81B2A4}" type="presParOf" srcId="{0D1924BD-851E-4EC2-A9F5-D0C0FDA4B510}" destId="{928DA9BA-53B5-4DD3-A952-B62155C5C7F0}"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3CAE8A-D134-4E74-9698-460639E91A59}" type="doc">
      <dgm:prSet loTypeId="urn:microsoft.com/office/officeart/2005/8/layout/vList2" loCatId="list" qsTypeId="urn:microsoft.com/office/officeart/2005/8/quickstyle/simple1" qsCatId="simple" csTypeId="urn:microsoft.com/office/officeart/2005/8/colors/accent1_4" csCatId="accent1" phldr="1"/>
      <dgm:spPr/>
      <dgm:t>
        <a:bodyPr/>
        <a:lstStyle/>
        <a:p>
          <a:endParaRPr lang="en-US"/>
        </a:p>
      </dgm:t>
    </dgm:pt>
    <dgm:pt modelId="{8AA9E524-4E1D-45B3-94A9-FA19F585E50D}">
      <dgm:prSet/>
      <dgm:spPr/>
      <dgm:t>
        <a:bodyPr/>
        <a:lstStyle/>
        <a:p>
          <a:pPr rtl="0"/>
          <a:r>
            <a:rPr lang="en-US" dirty="0" smtClean="0"/>
            <a:t>AIDS is the final stage of the disease caused by HIV infection.</a:t>
          </a:r>
          <a:endParaRPr lang="en-US" dirty="0"/>
        </a:p>
      </dgm:t>
    </dgm:pt>
    <dgm:pt modelId="{C2180F69-F041-419D-AF02-FC535CB3E5A7}" type="parTrans" cxnId="{6729D471-754B-4508-8BD6-3817392A53D3}">
      <dgm:prSet/>
      <dgm:spPr/>
      <dgm:t>
        <a:bodyPr/>
        <a:lstStyle/>
        <a:p>
          <a:endParaRPr lang="en-US"/>
        </a:p>
      </dgm:t>
    </dgm:pt>
    <dgm:pt modelId="{0BC78C4C-39F4-471A-9C69-0FBADED2F358}" type="sibTrans" cxnId="{6729D471-754B-4508-8BD6-3817392A53D3}">
      <dgm:prSet/>
      <dgm:spPr/>
      <dgm:t>
        <a:bodyPr/>
        <a:lstStyle/>
        <a:p>
          <a:endParaRPr lang="en-US"/>
        </a:p>
      </dgm:t>
    </dgm:pt>
    <dgm:pt modelId="{B4629A9A-0B99-44D5-AF9A-F9CD8B507764}" type="pres">
      <dgm:prSet presAssocID="{723CAE8A-D134-4E74-9698-460639E91A59}" presName="linear" presStyleCnt="0">
        <dgm:presLayoutVars>
          <dgm:animLvl val="lvl"/>
          <dgm:resizeHandles val="exact"/>
        </dgm:presLayoutVars>
      </dgm:prSet>
      <dgm:spPr/>
      <dgm:t>
        <a:bodyPr/>
        <a:lstStyle/>
        <a:p>
          <a:endParaRPr lang="en-US"/>
        </a:p>
      </dgm:t>
    </dgm:pt>
    <dgm:pt modelId="{54FC32DD-5C5F-42EC-9D68-6EC9239992C4}" type="pres">
      <dgm:prSet presAssocID="{8AA9E524-4E1D-45B3-94A9-FA19F585E50D}" presName="parentText" presStyleLbl="node1" presStyleIdx="0" presStyleCnt="1">
        <dgm:presLayoutVars>
          <dgm:chMax val="0"/>
          <dgm:bulletEnabled val="1"/>
        </dgm:presLayoutVars>
      </dgm:prSet>
      <dgm:spPr/>
      <dgm:t>
        <a:bodyPr/>
        <a:lstStyle/>
        <a:p>
          <a:endParaRPr lang="en-US"/>
        </a:p>
      </dgm:t>
    </dgm:pt>
  </dgm:ptLst>
  <dgm:cxnLst>
    <dgm:cxn modelId="{7C4896E0-D65C-4255-9D46-B366A9C96C17}" type="presOf" srcId="{8AA9E524-4E1D-45B3-94A9-FA19F585E50D}" destId="{54FC32DD-5C5F-42EC-9D68-6EC9239992C4}" srcOrd="0" destOrd="0" presId="urn:microsoft.com/office/officeart/2005/8/layout/vList2"/>
    <dgm:cxn modelId="{95AAEEC8-221C-4007-80E1-7199F11BC632}" type="presOf" srcId="{723CAE8A-D134-4E74-9698-460639E91A59}" destId="{B4629A9A-0B99-44D5-AF9A-F9CD8B507764}" srcOrd="0" destOrd="0" presId="urn:microsoft.com/office/officeart/2005/8/layout/vList2"/>
    <dgm:cxn modelId="{6729D471-754B-4508-8BD6-3817392A53D3}" srcId="{723CAE8A-D134-4E74-9698-460639E91A59}" destId="{8AA9E524-4E1D-45B3-94A9-FA19F585E50D}" srcOrd="0" destOrd="0" parTransId="{C2180F69-F041-419D-AF02-FC535CB3E5A7}" sibTransId="{0BC78C4C-39F4-471A-9C69-0FBADED2F358}"/>
    <dgm:cxn modelId="{B46EEAC5-6F83-457C-94B3-32BF459CD68D}" type="presParOf" srcId="{B4629A9A-0B99-44D5-AF9A-F9CD8B507764}" destId="{54FC32DD-5C5F-42EC-9D68-6EC9239992C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B4BD6D-57B1-4CD4-8D57-8144E35EED52}"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en-US"/>
        </a:p>
      </dgm:t>
    </dgm:pt>
    <dgm:pt modelId="{459F9098-BA95-45FF-815A-778FE86C2FC9}">
      <dgm:prSet/>
      <dgm:spPr/>
      <dgm:t>
        <a:bodyPr/>
        <a:lstStyle/>
        <a:p>
          <a:pPr rtl="0"/>
          <a:r>
            <a:rPr lang="en-US" dirty="0" smtClean="0"/>
            <a:t>Anyone infected with HIV, although healthy, can still transmit the virus to another person</a:t>
          </a:r>
          <a:endParaRPr lang="en-US" dirty="0"/>
        </a:p>
      </dgm:t>
    </dgm:pt>
    <dgm:pt modelId="{ED1D8BE9-F6A4-4598-8620-F36F62073E88}" type="parTrans" cxnId="{BBF0B845-A20E-4A4C-B4EF-CDBBB635ABDE}">
      <dgm:prSet/>
      <dgm:spPr/>
      <dgm:t>
        <a:bodyPr/>
        <a:lstStyle/>
        <a:p>
          <a:endParaRPr lang="en-US"/>
        </a:p>
      </dgm:t>
    </dgm:pt>
    <dgm:pt modelId="{D530D680-27A0-4E99-8674-268E1E3B9D78}" type="sibTrans" cxnId="{BBF0B845-A20E-4A4C-B4EF-CDBBB635ABDE}">
      <dgm:prSet/>
      <dgm:spPr/>
      <dgm:t>
        <a:bodyPr/>
        <a:lstStyle/>
        <a:p>
          <a:endParaRPr lang="en-US"/>
        </a:p>
      </dgm:t>
    </dgm:pt>
    <dgm:pt modelId="{64216099-412B-4CEC-8D4E-6FE7C0D3BEA6}" type="pres">
      <dgm:prSet presAssocID="{51B4BD6D-57B1-4CD4-8D57-8144E35EED52}" presName="linear" presStyleCnt="0">
        <dgm:presLayoutVars>
          <dgm:animLvl val="lvl"/>
          <dgm:resizeHandles val="exact"/>
        </dgm:presLayoutVars>
      </dgm:prSet>
      <dgm:spPr/>
      <dgm:t>
        <a:bodyPr/>
        <a:lstStyle/>
        <a:p>
          <a:endParaRPr lang="en-US"/>
        </a:p>
      </dgm:t>
    </dgm:pt>
    <dgm:pt modelId="{C02664EC-3F63-4DFA-9A49-D9733CE5F247}" type="pres">
      <dgm:prSet presAssocID="{459F9098-BA95-45FF-815A-778FE86C2FC9}" presName="parentText" presStyleLbl="node1" presStyleIdx="0" presStyleCnt="1">
        <dgm:presLayoutVars>
          <dgm:chMax val="0"/>
          <dgm:bulletEnabled val="1"/>
        </dgm:presLayoutVars>
      </dgm:prSet>
      <dgm:spPr/>
      <dgm:t>
        <a:bodyPr/>
        <a:lstStyle/>
        <a:p>
          <a:endParaRPr lang="en-US"/>
        </a:p>
      </dgm:t>
    </dgm:pt>
  </dgm:ptLst>
  <dgm:cxnLst>
    <dgm:cxn modelId="{6164F90A-9269-452C-A884-48B96F194F48}" type="presOf" srcId="{459F9098-BA95-45FF-815A-778FE86C2FC9}" destId="{C02664EC-3F63-4DFA-9A49-D9733CE5F247}" srcOrd="0" destOrd="0" presId="urn:microsoft.com/office/officeart/2005/8/layout/vList2"/>
    <dgm:cxn modelId="{BBF0B845-A20E-4A4C-B4EF-CDBBB635ABDE}" srcId="{51B4BD6D-57B1-4CD4-8D57-8144E35EED52}" destId="{459F9098-BA95-45FF-815A-778FE86C2FC9}" srcOrd="0" destOrd="0" parTransId="{ED1D8BE9-F6A4-4598-8620-F36F62073E88}" sibTransId="{D530D680-27A0-4E99-8674-268E1E3B9D78}"/>
    <dgm:cxn modelId="{62E43449-E201-47EE-B3F8-4FE67B0BF21F}" type="presOf" srcId="{51B4BD6D-57B1-4CD4-8D57-8144E35EED52}" destId="{64216099-412B-4CEC-8D4E-6FE7C0D3BEA6}" srcOrd="0" destOrd="0" presId="urn:microsoft.com/office/officeart/2005/8/layout/vList2"/>
    <dgm:cxn modelId="{02877EFF-0284-4987-940B-4E1793CDD80F}" type="presParOf" srcId="{64216099-412B-4CEC-8D4E-6FE7C0D3BEA6}" destId="{C02664EC-3F63-4DFA-9A49-D9733CE5F247}"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B4BD6D-57B1-4CD4-8D57-8144E35EED52}"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n-US"/>
        </a:p>
      </dgm:t>
    </dgm:pt>
    <dgm:pt modelId="{459F9098-BA95-45FF-815A-778FE86C2FC9}">
      <dgm:prSet/>
      <dgm:spPr/>
      <dgm:t>
        <a:bodyPr/>
        <a:lstStyle/>
        <a:p>
          <a:pPr rtl="0"/>
          <a:r>
            <a:rPr lang="en-US" dirty="0" smtClean="0"/>
            <a:t>HIV is </a:t>
          </a:r>
          <a:r>
            <a:rPr lang="en-US" b="1" i="1" u="sng" dirty="0" smtClean="0"/>
            <a:t>NOT</a:t>
          </a:r>
          <a:r>
            <a:rPr lang="en-US" b="0" i="0" u="none" dirty="0" smtClean="0"/>
            <a:t> transmitted in: urine, sweat, tears, or saliva.</a:t>
          </a:r>
          <a:endParaRPr lang="en-US" dirty="0"/>
        </a:p>
      </dgm:t>
    </dgm:pt>
    <dgm:pt modelId="{ED1D8BE9-F6A4-4598-8620-F36F62073E88}" type="parTrans" cxnId="{BBF0B845-A20E-4A4C-B4EF-CDBBB635ABDE}">
      <dgm:prSet/>
      <dgm:spPr/>
      <dgm:t>
        <a:bodyPr/>
        <a:lstStyle/>
        <a:p>
          <a:endParaRPr lang="en-US"/>
        </a:p>
      </dgm:t>
    </dgm:pt>
    <dgm:pt modelId="{D530D680-27A0-4E99-8674-268E1E3B9D78}" type="sibTrans" cxnId="{BBF0B845-A20E-4A4C-B4EF-CDBBB635ABDE}">
      <dgm:prSet/>
      <dgm:spPr/>
      <dgm:t>
        <a:bodyPr/>
        <a:lstStyle/>
        <a:p>
          <a:endParaRPr lang="en-US"/>
        </a:p>
      </dgm:t>
    </dgm:pt>
    <dgm:pt modelId="{64216099-412B-4CEC-8D4E-6FE7C0D3BEA6}" type="pres">
      <dgm:prSet presAssocID="{51B4BD6D-57B1-4CD4-8D57-8144E35EED52}" presName="linear" presStyleCnt="0">
        <dgm:presLayoutVars>
          <dgm:animLvl val="lvl"/>
          <dgm:resizeHandles val="exact"/>
        </dgm:presLayoutVars>
      </dgm:prSet>
      <dgm:spPr/>
      <dgm:t>
        <a:bodyPr/>
        <a:lstStyle/>
        <a:p>
          <a:endParaRPr lang="en-US"/>
        </a:p>
      </dgm:t>
    </dgm:pt>
    <dgm:pt modelId="{C02664EC-3F63-4DFA-9A49-D9733CE5F247}" type="pres">
      <dgm:prSet presAssocID="{459F9098-BA95-45FF-815A-778FE86C2FC9}" presName="parentText" presStyleLbl="node1" presStyleIdx="0" presStyleCnt="1" custScaleY="200032">
        <dgm:presLayoutVars>
          <dgm:chMax val="0"/>
          <dgm:bulletEnabled val="1"/>
        </dgm:presLayoutVars>
      </dgm:prSet>
      <dgm:spPr/>
      <dgm:t>
        <a:bodyPr/>
        <a:lstStyle/>
        <a:p>
          <a:endParaRPr lang="en-US"/>
        </a:p>
      </dgm:t>
    </dgm:pt>
  </dgm:ptLst>
  <dgm:cxnLst>
    <dgm:cxn modelId="{D29A1AC6-A60A-4985-8E06-8A4E19396EB3}" type="presOf" srcId="{51B4BD6D-57B1-4CD4-8D57-8144E35EED52}" destId="{64216099-412B-4CEC-8D4E-6FE7C0D3BEA6}" srcOrd="0" destOrd="0" presId="urn:microsoft.com/office/officeart/2005/8/layout/vList2"/>
    <dgm:cxn modelId="{BBF0B845-A20E-4A4C-B4EF-CDBBB635ABDE}" srcId="{51B4BD6D-57B1-4CD4-8D57-8144E35EED52}" destId="{459F9098-BA95-45FF-815A-778FE86C2FC9}" srcOrd="0" destOrd="0" parTransId="{ED1D8BE9-F6A4-4598-8620-F36F62073E88}" sibTransId="{D530D680-27A0-4E99-8674-268E1E3B9D78}"/>
    <dgm:cxn modelId="{458C7EBA-CC15-4454-9059-034A8C3E7957}" type="presOf" srcId="{459F9098-BA95-45FF-815A-778FE86C2FC9}" destId="{C02664EC-3F63-4DFA-9A49-D9733CE5F247}" srcOrd="0" destOrd="0" presId="urn:microsoft.com/office/officeart/2005/8/layout/vList2"/>
    <dgm:cxn modelId="{D8F9345D-C449-4864-AE99-2A608A93BBB1}" type="presParOf" srcId="{64216099-412B-4CEC-8D4E-6FE7C0D3BEA6}" destId="{C02664EC-3F63-4DFA-9A49-D9733CE5F24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013B2F-BE76-4DE8-8431-B3BFB6C6354D}">
      <dsp:nvSpPr>
        <dsp:cNvPr id="0" name=""/>
        <dsp:cNvSpPr/>
      </dsp:nvSpPr>
      <dsp:spPr>
        <a:xfrm>
          <a:off x="3536" y="0"/>
          <a:ext cx="4050506" cy="4525962"/>
        </a:xfrm>
        <a:prstGeom prst="roundRect">
          <a:avLst>
            <a:gd name="adj" fmla="val 10000"/>
          </a:avLst>
        </a:prstGeom>
        <a:solidFill>
          <a:schemeClr val="accent4">
            <a:lumMod val="75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smtClean="0"/>
            <a:t>Chlamydia Gonorrhea       Syphilis</a:t>
          </a:r>
          <a:endParaRPr lang="en-US" sz="2600" kern="1200" dirty="0"/>
        </a:p>
      </dsp:txBody>
      <dsp:txXfrm>
        <a:off x="3536" y="1810384"/>
        <a:ext cx="4050506" cy="1810384"/>
      </dsp:txXfrm>
    </dsp:sp>
    <dsp:sp modelId="{F821BFD2-90E6-42CD-914F-F6DB4CECE479}">
      <dsp:nvSpPr>
        <dsp:cNvPr id="0" name=""/>
        <dsp:cNvSpPr/>
      </dsp:nvSpPr>
      <dsp:spPr>
        <a:xfrm>
          <a:off x="1275216" y="271557"/>
          <a:ext cx="1507145" cy="1507145"/>
        </a:xfrm>
        <a:prstGeom prst="ellipse">
          <a:avLst/>
        </a:prstGeom>
        <a:solidFill>
          <a:schemeClr val="accent1">
            <a:tint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9F485F-7D58-4375-B2F7-98C9D96BFD5C}">
      <dsp:nvSpPr>
        <dsp:cNvPr id="0" name=""/>
        <dsp:cNvSpPr/>
      </dsp:nvSpPr>
      <dsp:spPr>
        <a:xfrm>
          <a:off x="4175557" y="0"/>
          <a:ext cx="4050506" cy="4525962"/>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smtClean="0"/>
            <a:t>HIV                     Herpes                   HPV</a:t>
          </a:r>
          <a:endParaRPr lang="en-US" sz="2600" kern="1200" dirty="0"/>
        </a:p>
      </dsp:txBody>
      <dsp:txXfrm>
        <a:off x="4175557" y="1810384"/>
        <a:ext cx="4050506" cy="1810384"/>
      </dsp:txXfrm>
    </dsp:sp>
    <dsp:sp modelId="{928DA9BA-53B5-4DD3-A952-B62155C5C7F0}">
      <dsp:nvSpPr>
        <dsp:cNvPr id="0" name=""/>
        <dsp:cNvSpPr/>
      </dsp:nvSpPr>
      <dsp:spPr>
        <a:xfrm>
          <a:off x="5447238" y="271557"/>
          <a:ext cx="1507145" cy="1507145"/>
        </a:xfrm>
        <a:prstGeom prst="ellipse">
          <a:avLst/>
        </a:prstGeom>
        <a:solidFill>
          <a:schemeClr val="accent1">
            <a:tint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119D87-5FE4-4063-BBB3-5EDAC294A0D1}">
      <dsp:nvSpPr>
        <dsp:cNvPr id="0" name=""/>
        <dsp:cNvSpPr/>
      </dsp:nvSpPr>
      <dsp:spPr>
        <a:xfrm>
          <a:off x="329183" y="3620769"/>
          <a:ext cx="7571232" cy="678894"/>
        </a:xfrm>
        <a:prstGeom prst="leftRightArrow">
          <a:avLst/>
        </a:prstGeom>
        <a:solidFill>
          <a:schemeClr val="accent1">
            <a:tint val="6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FC32DD-5C5F-42EC-9D68-6EC9239992C4}">
      <dsp:nvSpPr>
        <dsp:cNvPr id="0" name=""/>
        <dsp:cNvSpPr/>
      </dsp:nvSpPr>
      <dsp:spPr>
        <a:xfrm>
          <a:off x="0" y="162360"/>
          <a:ext cx="8229600" cy="589680"/>
        </a:xfrm>
        <a:prstGeom prst="roundRect">
          <a:avLst/>
        </a:prstGeom>
        <a:solidFill>
          <a:schemeClr val="accent1">
            <a:shade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AIDS is the final stage of the disease caused by HIV infection.</a:t>
          </a:r>
          <a:endParaRPr lang="en-US" sz="2100" kern="1200" dirty="0"/>
        </a:p>
      </dsp:txBody>
      <dsp:txXfrm>
        <a:off x="28786" y="191146"/>
        <a:ext cx="8172028" cy="5321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2664EC-3F63-4DFA-9A49-D9733CE5F247}">
      <dsp:nvSpPr>
        <dsp:cNvPr id="0" name=""/>
        <dsp:cNvSpPr/>
      </dsp:nvSpPr>
      <dsp:spPr>
        <a:xfrm>
          <a:off x="0" y="1484"/>
          <a:ext cx="8229600" cy="911430"/>
        </a:xfrm>
        <a:prstGeom prst="roundRect">
          <a:avLst/>
        </a:prstGeom>
        <a:solidFill>
          <a:schemeClr val="dk2">
            <a:hueOff val="0"/>
            <a:satOff val="0"/>
            <a:lumOff val="0"/>
            <a:alphaOff val="0"/>
          </a:schemeClr>
        </a:solidFill>
        <a:ln w="55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dirty="0" smtClean="0"/>
            <a:t>Anyone infected with HIV, although healthy, can still transmit the virus to another person</a:t>
          </a:r>
          <a:endParaRPr lang="en-US" sz="1900" kern="1200" dirty="0"/>
        </a:p>
      </dsp:txBody>
      <dsp:txXfrm>
        <a:off x="44492" y="45976"/>
        <a:ext cx="8140616" cy="8224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0.3125</cdr:x>
      <cdr:y>0.77374</cdr:y>
    </cdr:from>
    <cdr:to>
      <cdr:x>0.33194</cdr:x>
      <cdr:y>0.83967</cdr:y>
    </cdr:to>
    <cdr:sp macro="" textlink="">
      <cdr:nvSpPr>
        <cdr:cNvPr id="4" name="Rounded Rectangle 3"/>
        <cdr:cNvSpPr/>
      </cdr:nvSpPr>
      <cdr:spPr>
        <a:xfrm xmlns:a="http://schemas.openxmlformats.org/drawingml/2006/main">
          <a:off x="2143125" y="3227999"/>
          <a:ext cx="133350" cy="275073"/>
        </a:xfrm>
        <a:prstGeom xmlns:a="http://schemas.openxmlformats.org/drawingml/2006/main" prst="round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0.30972</cdr:x>
      <cdr:y>0.77374</cdr:y>
    </cdr:from>
    <cdr:to>
      <cdr:x>0.32222</cdr:x>
      <cdr:y>0.83235</cdr:y>
    </cdr:to>
    <cdr:cxnSp macro="">
      <cdr:nvCxnSpPr>
        <cdr:cNvPr id="6" name="Straight Connector 5"/>
        <cdr:cNvCxnSpPr>
          <a:stCxn xmlns:a="http://schemas.openxmlformats.org/drawingml/2006/main" id="4" idx="0"/>
        </cdr:cNvCxnSpPr>
      </cdr:nvCxnSpPr>
      <cdr:spPr>
        <a:xfrm xmlns:a="http://schemas.openxmlformats.org/drawingml/2006/main" flipH="1">
          <a:off x="2124075" y="3227999"/>
          <a:ext cx="85725" cy="244509"/>
        </a:xfrm>
        <a:prstGeom xmlns:a="http://schemas.openxmlformats.org/drawingml/2006/main" prst="line">
          <a:avLst/>
        </a:prstGeom>
        <a:ln xmlns:a="http://schemas.openxmlformats.org/drawingml/2006/main">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0.31713</cdr:x>
      <cdr:y>0.77211</cdr:y>
    </cdr:from>
    <cdr:to>
      <cdr:x>0.32963</cdr:x>
      <cdr:y>0.83072</cdr:y>
    </cdr:to>
    <cdr:cxnSp macro="">
      <cdr:nvCxnSpPr>
        <cdr:cNvPr id="8" name="Straight Connector 7"/>
        <cdr:cNvCxnSpPr/>
      </cdr:nvCxnSpPr>
      <cdr:spPr>
        <a:xfrm xmlns:a="http://schemas.openxmlformats.org/drawingml/2006/main" flipH="1">
          <a:off x="2174875" y="3221207"/>
          <a:ext cx="85725" cy="244509"/>
        </a:xfrm>
        <a:prstGeom xmlns:a="http://schemas.openxmlformats.org/drawingml/2006/main" prst="line">
          <a:avLst/>
        </a:prstGeom>
        <a:ln xmlns:a="http://schemas.openxmlformats.org/drawingml/2006/main">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84899465-BC19-4492-9C3A-B5D2BE473911}" type="datetimeFigureOut">
              <a:rPr lang="en-US" smtClean="0"/>
              <a:t>12/12/2016</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77FB194C-EC3C-4609-9C60-AC2E99D3E3F1}" type="slidenum">
              <a:rPr lang="en-US" smtClean="0"/>
              <a:t>‹#›</a:t>
            </a:fld>
            <a:endParaRPr lang="en-US"/>
          </a:p>
        </p:txBody>
      </p:sp>
    </p:spTree>
    <p:extLst>
      <p:ext uri="{BB962C8B-B14F-4D97-AF65-F5344CB8AC3E}">
        <p14:creationId xmlns:p14="http://schemas.microsoft.com/office/powerpoint/2010/main" val="424832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0566CA37-669A-4351-A844-756AB64DEA87}" type="datetimeFigureOut">
              <a:rPr lang="en-US" smtClean="0"/>
              <a:t>12/12/2016</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FBEE75C3-9281-4ED5-B228-90B2889776B8}" type="slidenum">
              <a:rPr lang="en-US" smtClean="0"/>
              <a:t>‹#›</a:t>
            </a:fld>
            <a:endParaRPr lang="en-US"/>
          </a:p>
        </p:txBody>
      </p:sp>
    </p:spTree>
    <p:extLst>
      <p:ext uri="{BB962C8B-B14F-4D97-AF65-F5344CB8AC3E}">
        <p14:creationId xmlns:p14="http://schemas.microsoft.com/office/powerpoint/2010/main" val="3967835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DF63D1-8790-49BF-8D49-A0F5FB72EDE9}" type="slidenum">
              <a:rPr lang="en-US"/>
              <a:pPr/>
              <a:t>5</a:t>
            </a:fld>
            <a:endParaRPr lang="en-US"/>
          </a:p>
        </p:txBody>
      </p:sp>
      <p:sp>
        <p:nvSpPr>
          <p:cNvPr id="7170" name="Rectangle 2"/>
          <p:cNvSpPr>
            <a:spLocks noGrp="1" noRot="1" noChangeAspect="1" noChangeArrowheads="1" noTextEdit="1"/>
          </p:cNvSpPr>
          <p:nvPr>
            <p:ph type="sldImg"/>
          </p:nvPr>
        </p:nvSpPr>
        <p:spPr>
          <a:xfrm>
            <a:off x="1106488" y="695325"/>
            <a:ext cx="4649787" cy="3487738"/>
          </a:xfrm>
          <a:ln/>
        </p:spPr>
      </p:sp>
      <p:sp>
        <p:nvSpPr>
          <p:cNvPr id="7171" name="Rectangle 3"/>
          <p:cNvSpPr>
            <a:spLocks noGrp="1" noChangeArrowheads="1"/>
          </p:cNvSpPr>
          <p:nvPr>
            <p:ph type="body" idx="1"/>
          </p:nvPr>
        </p:nvSpPr>
        <p:spPr>
          <a:xfrm>
            <a:off x="685800" y="4417404"/>
            <a:ext cx="5486400" cy="4183380"/>
          </a:xfrm>
        </p:spPr>
        <p:txBody>
          <a:bodyPr/>
          <a:lstStyle/>
          <a:p>
            <a:r>
              <a:rPr lang="en-US" dirty="0"/>
              <a:t>HIV stands for Human Immunodeficiency Virus.  It is the virus that causes AIDS</a:t>
            </a:r>
            <a:r>
              <a:rPr lang="en-US" dirty="0" smtClean="0"/>
              <a:t>.</a:t>
            </a:r>
          </a:p>
          <a:p>
            <a:r>
              <a:rPr lang="en-US" dirty="0" smtClean="0"/>
              <a:t>This particular virus can only infect human beings. </a:t>
            </a:r>
          </a:p>
          <a:p>
            <a:r>
              <a:rPr lang="en-US" dirty="0" smtClean="0"/>
              <a:t>HIV weakens your immune system by destroying</a:t>
            </a:r>
            <a:r>
              <a:rPr lang="en-US" baseline="0" dirty="0" smtClean="0"/>
              <a:t> important cells that fight disease and infection. A “deficient” immune system cannot protect you.</a:t>
            </a:r>
          </a:p>
          <a:p>
            <a:r>
              <a:rPr lang="en-US" baseline="0" dirty="0" smtClean="0"/>
              <a:t>A virus can only reproduce itself by taking over a cell in the body of its host</a:t>
            </a:r>
            <a:endParaRPr lang="en-US" dirty="0"/>
          </a:p>
          <a:p>
            <a:endParaRPr lang="en-US" dirty="0"/>
          </a:p>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F19A76-A9D1-4B92-AF88-CF18BBB21017}" type="slidenum">
              <a:rPr lang="en-US"/>
              <a:pPr/>
              <a:t>6</a:t>
            </a:fld>
            <a:endParaRPr lang="en-US"/>
          </a:p>
        </p:txBody>
      </p:sp>
      <p:sp>
        <p:nvSpPr>
          <p:cNvPr id="15362" name="Rectangle 2"/>
          <p:cNvSpPr>
            <a:spLocks noGrp="1" noRot="1" noChangeAspect="1" noChangeArrowheads="1" noTextEdit="1"/>
          </p:cNvSpPr>
          <p:nvPr>
            <p:ph type="sldImg"/>
          </p:nvPr>
        </p:nvSpPr>
        <p:spPr>
          <a:xfrm>
            <a:off x="1106488" y="695325"/>
            <a:ext cx="4649787" cy="3487738"/>
          </a:xfrm>
          <a:ln/>
        </p:spPr>
      </p:sp>
      <p:sp>
        <p:nvSpPr>
          <p:cNvPr id="15363" name="Rectangle 3"/>
          <p:cNvSpPr>
            <a:spLocks noGrp="1" noChangeArrowheads="1"/>
          </p:cNvSpPr>
          <p:nvPr>
            <p:ph type="body" idx="1"/>
          </p:nvPr>
        </p:nvSpPr>
        <p:spPr>
          <a:xfrm>
            <a:off x="685800" y="4417404"/>
            <a:ext cx="5486400" cy="4183380"/>
          </a:xfrm>
        </p:spPr>
        <p:txBody>
          <a:bodyPr/>
          <a:lstStyle/>
          <a:p>
            <a:r>
              <a:rPr lang="en-US" dirty="0"/>
              <a:t>HIV infection leads to a weakened immune system.  This makes a person with HIV vulnerable to a group of illness, e.g., opportunistic infections, that would not as easily affect a healthy person</a:t>
            </a:r>
          </a:p>
          <a:p>
            <a:r>
              <a:rPr lang="en-US" dirty="0"/>
              <a:t>AIDS results when HIV infection progresses to an advanced stage, damaging the immune system to a point at which the body can no longer fight illness.  </a:t>
            </a:r>
          </a:p>
          <a:p>
            <a:r>
              <a:rPr lang="en-US" dirty="0"/>
              <a:t>AIDS is a syndrome because it is characterized by a group of illnesses</a:t>
            </a:r>
          </a:p>
          <a:p>
            <a:r>
              <a:rPr lang="en-US" dirty="0"/>
              <a:t>Drugs are available which can treat HIV and AIDS</a:t>
            </a:r>
            <a:r>
              <a:rPr lang="en-US" dirty="0" smtClean="0"/>
              <a:t>. These </a:t>
            </a:r>
            <a:r>
              <a:rPr lang="en-US" dirty="0"/>
              <a:t>drugs are called </a:t>
            </a:r>
            <a:r>
              <a:rPr lang="en-US" dirty="0" err="1"/>
              <a:t>antiretrovirals</a:t>
            </a:r>
            <a:r>
              <a:rPr lang="en-US" dirty="0"/>
              <a:t> (ARVs).  They prevent the virus from replicating and slow the progress of the disease, but there is still no cure for AIDS or vaccine to prevent HIV transmission.</a:t>
            </a:r>
          </a:p>
          <a:p>
            <a:endParaRPr lang="en-US" dirty="0"/>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Symptoms of</a:t>
            </a:r>
            <a:r>
              <a:rPr lang="en-US" sz="1200" b="0" i="0" kern="1200" baseline="0" dirty="0" smtClean="0">
                <a:solidFill>
                  <a:schemeClr val="tx1"/>
                </a:solidFill>
                <a:effectLst/>
                <a:latin typeface="+mn-lt"/>
                <a:ea typeface="+mn-ea"/>
                <a:cs typeface="+mn-cs"/>
              </a:rPr>
              <a:t> AIDS</a:t>
            </a:r>
            <a:r>
              <a:rPr lang="en-US" sz="1200" b="0" i="0" kern="1200" dirty="0" smtClean="0">
                <a:solidFill>
                  <a:schemeClr val="tx1"/>
                </a:solidFill>
                <a:effectLst/>
                <a:latin typeface="+mn-lt"/>
                <a:ea typeface="+mn-ea"/>
                <a:cs typeface="+mn-cs"/>
              </a:rPr>
              <a:t> can include:</a:t>
            </a:r>
          </a:p>
          <a:p>
            <a:r>
              <a:rPr lang="en-US" sz="1200" b="0" i="0" kern="1200" dirty="0" smtClean="0">
                <a:solidFill>
                  <a:schemeClr val="tx1"/>
                </a:solidFill>
                <a:effectLst/>
                <a:latin typeface="+mn-lt"/>
                <a:ea typeface="+mn-ea"/>
                <a:cs typeface="+mn-cs"/>
              </a:rPr>
              <a:t>weight loss</a:t>
            </a:r>
          </a:p>
          <a:p>
            <a:r>
              <a:rPr lang="en-US" sz="1200" b="0" i="0" kern="1200" dirty="0" smtClean="0">
                <a:solidFill>
                  <a:schemeClr val="tx1"/>
                </a:solidFill>
                <a:effectLst/>
                <a:latin typeface="+mn-lt"/>
                <a:ea typeface="+mn-ea"/>
                <a:cs typeface="+mn-cs"/>
              </a:rPr>
              <a:t>chronic diarrhea</a:t>
            </a:r>
          </a:p>
          <a:p>
            <a:r>
              <a:rPr lang="en-US" sz="1200" b="0" i="0" kern="1200" dirty="0" smtClean="0">
                <a:solidFill>
                  <a:schemeClr val="tx1"/>
                </a:solidFill>
                <a:effectLst/>
                <a:latin typeface="+mn-lt"/>
                <a:ea typeface="+mn-ea"/>
                <a:cs typeface="+mn-cs"/>
              </a:rPr>
              <a:t>night sweats</a:t>
            </a:r>
          </a:p>
          <a:p>
            <a:r>
              <a:rPr lang="en-US" sz="1200" b="0" i="0" kern="1200" dirty="0" smtClean="0">
                <a:solidFill>
                  <a:schemeClr val="tx1"/>
                </a:solidFill>
                <a:effectLst/>
                <a:latin typeface="+mn-lt"/>
                <a:ea typeface="+mn-ea"/>
                <a:cs typeface="+mn-cs"/>
              </a:rPr>
              <a:t>a fever</a:t>
            </a:r>
          </a:p>
          <a:p>
            <a:r>
              <a:rPr lang="en-US" sz="1200" b="0" i="0" kern="1200" dirty="0" smtClean="0">
                <a:solidFill>
                  <a:schemeClr val="tx1"/>
                </a:solidFill>
                <a:effectLst/>
                <a:latin typeface="+mn-lt"/>
                <a:ea typeface="+mn-ea"/>
                <a:cs typeface="+mn-cs"/>
              </a:rPr>
              <a:t>a persistent cough</a:t>
            </a:r>
          </a:p>
          <a:p>
            <a:r>
              <a:rPr lang="en-US" sz="1200" b="0" i="0" kern="1200" dirty="0" smtClean="0">
                <a:solidFill>
                  <a:schemeClr val="tx1"/>
                </a:solidFill>
                <a:effectLst/>
                <a:latin typeface="+mn-lt"/>
                <a:ea typeface="+mn-ea"/>
                <a:cs typeface="+mn-cs"/>
              </a:rPr>
              <a:t>mouth and skin problems</a:t>
            </a:r>
          </a:p>
          <a:p>
            <a:r>
              <a:rPr lang="en-US" sz="1200" b="0" i="0" kern="1200" dirty="0" smtClean="0">
                <a:solidFill>
                  <a:schemeClr val="tx1"/>
                </a:solidFill>
                <a:effectLst/>
                <a:latin typeface="+mn-lt"/>
                <a:ea typeface="+mn-ea"/>
                <a:cs typeface="+mn-cs"/>
              </a:rPr>
              <a:t>regular infections</a:t>
            </a:r>
          </a:p>
          <a:p>
            <a:r>
              <a:rPr lang="en-US" sz="1200" b="0" i="0" kern="1200" dirty="0" smtClean="0">
                <a:solidFill>
                  <a:schemeClr val="tx1"/>
                </a:solidFill>
                <a:effectLst/>
                <a:latin typeface="+mn-lt"/>
                <a:ea typeface="+mn-ea"/>
                <a:cs typeface="+mn-cs"/>
              </a:rPr>
              <a:t>serious illnesses or diseases</a:t>
            </a:r>
          </a:p>
          <a:p>
            <a:r>
              <a:rPr lang="en-US" sz="1200" b="0" i="0" kern="1200" dirty="0" smtClean="0">
                <a:solidFill>
                  <a:schemeClr val="tx1"/>
                </a:solidFill>
                <a:effectLst/>
                <a:latin typeface="+mn-lt"/>
                <a:ea typeface="+mn-ea"/>
                <a:cs typeface="+mn-cs"/>
              </a:rPr>
              <a:t>There isn’t a test for AIDS and you can’t inherit it. AIDS is a syndrome, and this means it is diagnosed from a set of symptoms that happen when you become very ill from a serious infection or disease.</a:t>
            </a:r>
          </a:p>
          <a:p>
            <a:r>
              <a:rPr lang="en-US" sz="1200" b="0" i="0" kern="1200" dirty="0" smtClean="0">
                <a:solidFill>
                  <a:schemeClr val="tx1"/>
                </a:solidFill>
                <a:effectLst/>
                <a:latin typeface="+mn-lt"/>
                <a:ea typeface="+mn-ea"/>
                <a:cs typeface="+mn-cs"/>
              </a:rPr>
              <a:t>Taking treatment on a daily basis can be difficult to get used to, especially if you are suffering from any side-effects, so it’s important to access support from health professionals when you need it. Having AIDS also does not mean you will die from an AIDS-related illness – but getting the right treatment is really important at this point.</a:t>
            </a:r>
          </a:p>
        </p:txBody>
      </p:sp>
      <p:sp>
        <p:nvSpPr>
          <p:cNvPr id="4" name="Slide Number Placeholder 3"/>
          <p:cNvSpPr>
            <a:spLocks noGrp="1"/>
          </p:cNvSpPr>
          <p:nvPr>
            <p:ph type="sldNum" sz="quarter" idx="10"/>
          </p:nvPr>
        </p:nvSpPr>
        <p:spPr/>
        <p:txBody>
          <a:bodyPr/>
          <a:lstStyle/>
          <a:p>
            <a:fld id="{9760DE1B-69D3-449A-B189-6D34800CA84C}" type="slidenum">
              <a:rPr lang="en-US" smtClean="0"/>
              <a:t>7</a:t>
            </a:fld>
            <a:endParaRPr lang="en-US"/>
          </a:p>
        </p:txBody>
      </p:sp>
    </p:spTree>
    <p:extLst>
      <p:ext uri="{BB962C8B-B14F-4D97-AF65-F5344CB8AC3E}">
        <p14:creationId xmlns:p14="http://schemas.microsoft.com/office/powerpoint/2010/main" val="2048385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Seroconversion- Within a few (1-3)</a:t>
            </a:r>
            <a:r>
              <a:rPr lang="en-US" baseline="0" dirty="0" smtClean="0"/>
              <a:t> weeks of becoming infected, some people will experience flu-like symptoms- this is due to the virus being circulated in the body and the immune system trying to attack it. The viral load peaks and goes back down, and CD4 cells drop, but level out.</a:t>
            </a:r>
          </a:p>
          <a:p>
            <a:endParaRPr lang="en-US" baseline="0" dirty="0" smtClean="0"/>
          </a:p>
          <a:p>
            <a:r>
              <a:rPr lang="en-US" baseline="0" dirty="0" smtClean="0"/>
              <a:t>Asymptomatic State- </a:t>
            </a:r>
            <a:r>
              <a:rPr lang="en-US" sz="1200" b="0" i="0" kern="1200" dirty="0" smtClean="0">
                <a:solidFill>
                  <a:schemeClr val="tx1"/>
                </a:solidFill>
                <a:effectLst/>
                <a:latin typeface="+mn-lt"/>
                <a:ea typeface="+mn-ea"/>
                <a:cs typeface="+mn-cs"/>
              </a:rPr>
              <a:t>Once the seroconversion stage is over, many people start to feel better. In fact, the HIV virus may not reveal any other symptoms for many years. Health professionals say this could be around 10 years. However, the virus will still be active, infecting new cells and making copies. Over time this will cause a lot of damage to your immune system.</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Symptomatic HIV infection- During the third stage of HIV infection, there is a lot of damage to the immune system. At this point, the infected person is more likely to get serious infections or bacterial and fungal diseases that the body otherwise would be able to fight off. These infections are referred to as “opportunistic infections.” If a person is experiencing opportunistic infections they are now said to have AIDS.</a:t>
            </a:r>
          </a:p>
          <a:p>
            <a:endParaRPr lang="en-US" dirty="0"/>
          </a:p>
        </p:txBody>
      </p:sp>
      <p:sp>
        <p:nvSpPr>
          <p:cNvPr id="4" name="Slide Number Placeholder 3"/>
          <p:cNvSpPr>
            <a:spLocks noGrp="1"/>
          </p:cNvSpPr>
          <p:nvPr>
            <p:ph type="sldNum" sz="quarter" idx="10"/>
          </p:nvPr>
        </p:nvSpPr>
        <p:spPr/>
        <p:txBody>
          <a:bodyPr/>
          <a:lstStyle/>
          <a:p>
            <a:fld id="{9760DE1B-69D3-449A-B189-6D34800CA84C}" type="slidenum">
              <a:rPr lang="en-US" smtClean="0"/>
              <a:t>9</a:t>
            </a:fld>
            <a:endParaRPr lang="en-US"/>
          </a:p>
        </p:txBody>
      </p:sp>
    </p:spTree>
    <p:extLst>
      <p:ext uri="{BB962C8B-B14F-4D97-AF65-F5344CB8AC3E}">
        <p14:creationId xmlns:p14="http://schemas.microsoft.com/office/powerpoint/2010/main" val="21725829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A4231A1-83CA-4D55-ABC0-105D58F3C5A4}" type="datetimeFigureOut">
              <a:rPr lang="en-US" smtClean="0"/>
              <a:t>12/12/2016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4039125-95F9-4110-A8B4-6F14448343A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4231A1-83CA-4D55-ABC0-105D58F3C5A4}" type="datetimeFigureOut">
              <a:rPr lang="en-US" smtClean="0"/>
              <a:t>12/12/2016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039125-95F9-4110-A8B4-6F14448343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4231A1-83CA-4D55-ABC0-105D58F3C5A4}" type="datetimeFigureOut">
              <a:rPr lang="en-US" smtClean="0"/>
              <a:t>12/12/2016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039125-95F9-4110-A8B4-6F14448343A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4231A1-83CA-4D55-ABC0-105D58F3C5A4}" type="datetimeFigureOut">
              <a:rPr lang="en-US" smtClean="0"/>
              <a:t>12/12/2016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039125-95F9-4110-A8B4-6F14448343A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A4231A1-83CA-4D55-ABC0-105D58F3C5A4}" type="datetimeFigureOut">
              <a:rPr lang="en-US" smtClean="0"/>
              <a:t>12/12/2016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039125-95F9-4110-A8B4-6F14448343A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4231A1-83CA-4D55-ABC0-105D58F3C5A4}" type="datetimeFigureOut">
              <a:rPr lang="en-US" smtClean="0"/>
              <a:t>12/12/2016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039125-95F9-4110-A8B4-6F14448343A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A4231A1-83CA-4D55-ABC0-105D58F3C5A4}" type="datetimeFigureOut">
              <a:rPr lang="en-US" smtClean="0"/>
              <a:t>12/12/2016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4039125-95F9-4110-A8B4-6F14448343A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A4231A1-83CA-4D55-ABC0-105D58F3C5A4}" type="datetimeFigureOut">
              <a:rPr lang="en-US" smtClean="0"/>
              <a:t>12/12/2016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4039125-95F9-4110-A8B4-6F14448343A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A4231A1-83CA-4D55-ABC0-105D58F3C5A4}" type="datetimeFigureOut">
              <a:rPr lang="en-US" smtClean="0"/>
              <a:t>12/12/2016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4039125-95F9-4110-A8B4-6F14448343A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A4231A1-83CA-4D55-ABC0-105D58F3C5A4}" type="datetimeFigureOut">
              <a:rPr lang="en-US" smtClean="0"/>
              <a:t>12/12/2016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039125-95F9-4110-A8B4-6F14448343A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A4231A1-83CA-4D55-ABC0-105D58F3C5A4}" type="datetimeFigureOut">
              <a:rPr lang="en-US" smtClean="0"/>
              <a:t>12/12/2016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4039125-95F9-4110-A8B4-6F14448343A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A4231A1-83CA-4D55-ABC0-105D58F3C5A4}" type="datetimeFigureOut">
              <a:rPr lang="en-US" smtClean="0"/>
              <a:t>12/12/2016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4039125-95F9-4110-A8B4-6F14448343A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1"/>
            <a:ext cx="7772400" cy="1771650"/>
          </a:xfrm>
        </p:spPr>
        <p:txBody>
          <a:bodyPr>
            <a:normAutofit fontScale="90000"/>
          </a:bodyPr>
          <a:lstStyle/>
          <a:p>
            <a:r>
              <a:rPr lang="en-US" dirty="0" smtClean="0"/>
              <a:t>HIV and Other </a:t>
            </a:r>
            <a:br>
              <a:rPr lang="en-US" dirty="0" smtClean="0"/>
            </a:br>
            <a:r>
              <a:rPr lang="en-US" dirty="0" smtClean="0"/>
              <a:t>Sexually Transmitted Infections: Basic Facts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16679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Body fluids</a:t>
            </a:r>
          </a:p>
          <a:p>
            <a:pPr lvl="1"/>
            <a:r>
              <a:rPr lang="en-US" dirty="0" smtClean="0"/>
              <a:t>Blood</a:t>
            </a:r>
          </a:p>
          <a:p>
            <a:pPr lvl="1"/>
            <a:r>
              <a:rPr lang="en-US" dirty="0" smtClean="0"/>
              <a:t>Semen</a:t>
            </a:r>
          </a:p>
          <a:p>
            <a:pPr lvl="1"/>
            <a:r>
              <a:rPr lang="en-US" dirty="0" smtClean="0"/>
              <a:t>Vaginal Fluids</a:t>
            </a:r>
          </a:p>
          <a:p>
            <a:pPr lvl="1"/>
            <a:r>
              <a:rPr lang="en-US" dirty="0" smtClean="0"/>
              <a:t>Breast milk (of an HIV infected person)</a:t>
            </a:r>
            <a:endParaRPr lang="en-US" dirty="0"/>
          </a:p>
        </p:txBody>
      </p:sp>
      <p:sp>
        <p:nvSpPr>
          <p:cNvPr id="2" name="Title 1"/>
          <p:cNvSpPr>
            <a:spLocks noGrp="1"/>
          </p:cNvSpPr>
          <p:nvPr>
            <p:ph type="title"/>
          </p:nvPr>
        </p:nvSpPr>
        <p:spPr/>
        <p:txBody>
          <a:bodyPr/>
          <a:lstStyle/>
          <a:p>
            <a:r>
              <a:rPr lang="en-US" dirty="0" smtClean="0"/>
              <a:t>How Is HIV Transmitted?</a:t>
            </a:r>
            <a:endParaRPr lang="en-US" dirty="0"/>
          </a:p>
        </p:txBody>
      </p:sp>
      <p:graphicFrame>
        <p:nvGraphicFramePr>
          <p:cNvPr id="4" name="Diagram 3"/>
          <p:cNvGraphicFramePr/>
          <p:nvPr>
            <p:extLst>
              <p:ext uri="{D42A27DB-BD31-4B8C-83A1-F6EECF244321}">
                <p14:modId xmlns:p14="http://schemas.microsoft.com/office/powerpoint/2010/main" val="1782874076"/>
              </p:ext>
            </p:extLst>
          </p:nvPr>
        </p:nvGraphicFramePr>
        <p:xfrm>
          <a:off x="381000" y="5105400"/>
          <a:ext cx="8229600" cy="129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2481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Having unprotected anal, oral, or vaginal sex with an HIV infected person</a:t>
            </a:r>
          </a:p>
          <a:p>
            <a:r>
              <a:rPr lang="en-US" dirty="0" smtClean="0"/>
              <a:t>Sharing needles or syringes </a:t>
            </a:r>
          </a:p>
          <a:p>
            <a:r>
              <a:rPr lang="en-US" dirty="0" smtClean="0"/>
              <a:t>An infected mother to child- before, during, or after birth</a:t>
            </a:r>
          </a:p>
          <a:p>
            <a:r>
              <a:rPr lang="en-US" dirty="0" smtClean="0"/>
              <a:t>Occupational exposures (health care)</a:t>
            </a:r>
            <a:endParaRPr lang="en-US" dirty="0"/>
          </a:p>
        </p:txBody>
      </p:sp>
      <p:sp>
        <p:nvSpPr>
          <p:cNvPr id="2" name="Title 1"/>
          <p:cNvSpPr>
            <a:spLocks noGrp="1"/>
          </p:cNvSpPr>
          <p:nvPr>
            <p:ph type="title"/>
          </p:nvPr>
        </p:nvSpPr>
        <p:spPr/>
        <p:txBody>
          <a:bodyPr/>
          <a:lstStyle/>
          <a:p>
            <a:r>
              <a:rPr lang="en-US" dirty="0" smtClean="0"/>
              <a:t>How Is HIV Transmitted?</a:t>
            </a:r>
            <a:endParaRPr lang="en-US" dirty="0"/>
          </a:p>
        </p:txBody>
      </p:sp>
    </p:spTree>
    <p:extLst>
      <p:ext uri="{BB962C8B-B14F-4D97-AF65-F5344CB8AC3E}">
        <p14:creationId xmlns:p14="http://schemas.microsoft.com/office/powerpoint/2010/main" val="3021676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Casual contact</a:t>
            </a:r>
          </a:p>
          <a:p>
            <a:r>
              <a:rPr lang="en-US" dirty="0" smtClean="0"/>
              <a:t>Kissing</a:t>
            </a:r>
          </a:p>
          <a:p>
            <a:r>
              <a:rPr lang="en-US" dirty="0" smtClean="0"/>
              <a:t>Sharing eating utensils/drinking glasses</a:t>
            </a:r>
          </a:p>
          <a:p>
            <a:r>
              <a:rPr lang="en-US" dirty="0" smtClean="0"/>
              <a:t>Insect bites</a:t>
            </a:r>
          </a:p>
          <a:p>
            <a:r>
              <a:rPr lang="en-US" dirty="0" smtClean="0"/>
              <a:t>Using the same restroom</a:t>
            </a:r>
          </a:p>
          <a:p>
            <a:r>
              <a:rPr lang="en-US" dirty="0" smtClean="0"/>
              <a:t>Water fountains</a:t>
            </a:r>
          </a:p>
          <a:p>
            <a:r>
              <a:rPr lang="en-US" dirty="0" smtClean="0"/>
              <a:t>Donating blood</a:t>
            </a:r>
            <a:endParaRPr lang="en-US" dirty="0"/>
          </a:p>
        </p:txBody>
      </p:sp>
      <p:sp>
        <p:nvSpPr>
          <p:cNvPr id="2" name="Title 1"/>
          <p:cNvSpPr>
            <a:spLocks noGrp="1"/>
          </p:cNvSpPr>
          <p:nvPr>
            <p:ph type="title"/>
          </p:nvPr>
        </p:nvSpPr>
        <p:spPr/>
        <p:txBody>
          <a:bodyPr/>
          <a:lstStyle/>
          <a:p>
            <a:r>
              <a:rPr lang="en-US" dirty="0" smtClean="0"/>
              <a:t>How Is HIV </a:t>
            </a:r>
            <a:r>
              <a:rPr lang="en-US" u="sng" dirty="0" smtClean="0"/>
              <a:t>NOT</a:t>
            </a:r>
            <a:r>
              <a:rPr lang="en-US" dirty="0" smtClean="0"/>
              <a:t> Transmitted?</a:t>
            </a:r>
            <a:endParaRPr lang="en-US" dirty="0"/>
          </a:p>
        </p:txBody>
      </p:sp>
    </p:spTree>
    <p:extLst>
      <p:ext uri="{BB962C8B-B14F-4D97-AF65-F5344CB8AC3E}">
        <p14:creationId xmlns:p14="http://schemas.microsoft.com/office/powerpoint/2010/main" val="3758394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May not show symptoms, but can still be spread</a:t>
            </a:r>
          </a:p>
          <a:p>
            <a:r>
              <a:rPr lang="en-US" dirty="0" smtClean="0"/>
              <a:t>Can cause damage to female reproductive system if untreated</a:t>
            </a:r>
          </a:p>
          <a:p>
            <a:r>
              <a:rPr lang="en-US" dirty="0" smtClean="0"/>
              <a:t>Can be cured with the right treatment</a:t>
            </a:r>
          </a:p>
          <a:p>
            <a:r>
              <a:rPr lang="en-US" dirty="0" smtClean="0"/>
              <a:t>May begin having sex again one week AFTER completed entire course of treatment</a:t>
            </a:r>
            <a:endParaRPr lang="en-US" dirty="0"/>
          </a:p>
        </p:txBody>
      </p:sp>
      <p:sp>
        <p:nvSpPr>
          <p:cNvPr id="2" name="Title 1"/>
          <p:cNvSpPr>
            <a:spLocks noGrp="1"/>
          </p:cNvSpPr>
          <p:nvPr>
            <p:ph type="title"/>
          </p:nvPr>
        </p:nvSpPr>
        <p:spPr/>
        <p:txBody>
          <a:bodyPr/>
          <a:lstStyle/>
          <a:p>
            <a:r>
              <a:rPr lang="en-US" dirty="0" smtClean="0"/>
              <a:t>Chlamydia</a:t>
            </a:r>
            <a:endParaRPr lang="en-US" dirty="0"/>
          </a:p>
        </p:txBody>
      </p:sp>
    </p:spTree>
    <p:extLst>
      <p:ext uri="{BB962C8B-B14F-4D97-AF65-F5344CB8AC3E}">
        <p14:creationId xmlns:p14="http://schemas.microsoft.com/office/powerpoint/2010/main" val="3909526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Women with symptoms may notice:</a:t>
            </a:r>
          </a:p>
          <a:p>
            <a:pPr lvl="1"/>
            <a:r>
              <a:rPr lang="en-US" dirty="0" smtClean="0"/>
              <a:t>An abnormal vaginal discharge</a:t>
            </a:r>
          </a:p>
          <a:p>
            <a:pPr lvl="1"/>
            <a:r>
              <a:rPr lang="en-US" dirty="0" smtClean="0"/>
              <a:t>A burning sensation when urinating</a:t>
            </a:r>
          </a:p>
          <a:p>
            <a:r>
              <a:rPr lang="en-US" dirty="0" smtClean="0"/>
              <a:t>Men with symptoms may notice:</a:t>
            </a:r>
          </a:p>
          <a:p>
            <a:pPr lvl="1"/>
            <a:r>
              <a:rPr lang="en-US" dirty="0" smtClean="0"/>
              <a:t>A discharge from their penis</a:t>
            </a:r>
          </a:p>
          <a:p>
            <a:pPr lvl="1"/>
            <a:r>
              <a:rPr lang="en-US" dirty="0" smtClean="0"/>
              <a:t>A burning sensation when urinating</a:t>
            </a:r>
          </a:p>
          <a:p>
            <a:pPr lvl="1"/>
            <a:r>
              <a:rPr lang="en-US" dirty="0" smtClean="0"/>
              <a:t>Pain and swelling in one or both testicles (although this is less common) </a:t>
            </a:r>
          </a:p>
          <a:p>
            <a:endParaRPr lang="en-US" dirty="0"/>
          </a:p>
        </p:txBody>
      </p:sp>
      <p:sp>
        <p:nvSpPr>
          <p:cNvPr id="2" name="Title 1"/>
          <p:cNvSpPr>
            <a:spLocks noGrp="1"/>
          </p:cNvSpPr>
          <p:nvPr>
            <p:ph type="title"/>
          </p:nvPr>
        </p:nvSpPr>
        <p:spPr/>
        <p:txBody>
          <a:bodyPr/>
          <a:lstStyle/>
          <a:p>
            <a:r>
              <a:rPr lang="en-US" dirty="0" smtClean="0"/>
              <a:t>Chlamydia Symptoms</a:t>
            </a:r>
            <a:endParaRPr lang="en-US" dirty="0"/>
          </a:p>
        </p:txBody>
      </p:sp>
    </p:spTree>
    <p:extLst>
      <p:ext uri="{BB962C8B-B14F-4D97-AF65-F5344CB8AC3E}">
        <p14:creationId xmlns:p14="http://schemas.microsoft.com/office/powerpoint/2010/main" val="3700873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May not show symptoms (especially in women)</a:t>
            </a:r>
          </a:p>
          <a:p>
            <a:r>
              <a:rPr lang="en-US" dirty="0" smtClean="0"/>
              <a:t>Can cause infections in the genitals, rectum, and throat</a:t>
            </a:r>
          </a:p>
          <a:p>
            <a:r>
              <a:rPr lang="en-US" dirty="0" smtClean="0"/>
              <a:t>Can cause damage to reproductive system if untreated</a:t>
            </a:r>
          </a:p>
          <a:p>
            <a:r>
              <a:rPr lang="en-US" dirty="0" smtClean="0"/>
              <a:t>Can be cured with the right treatment</a:t>
            </a:r>
          </a:p>
          <a:p>
            <a:r>
              <a:rPr lang="en-US" dirty="0" smtClean="0"/>
              <a:t>May begin having sex again one week AFTER completed entire course of treatment</a:t>
            </a:r>
            <a:endParaRPr lang="en-US" dirty="0"/>
          </a:p>
        </p:txBody>
      </p:sp>
      <p:sp>
        <p:nvSpPr>
          <p:cNvPr id="2" name="Title 1"/>
          <p:cNvSpPr>
            <a:spLocks noGrp="1"/>
          </p:cNvSpPr>
          <p:nvPr>
            <p:ph type="title"/>
          </p:nvPr>
        </p:nvSpPr>
        <p:spPr/>
        <p:txBody>
          <a:bodyPr/>
          <a:lstStyle/>
          <a:p>
            <a:r>
              <a:rPr lang="en-US" dirty="0" smtClean="0"/>
              <a:t>Gonorrhea</a:t>
            </a:r>
            <a:endParaRPr lang="en-US" dirty="0"/>
          </a:p>
        </p:txBody>
      </p:sp>
    </p:spTree>
    <p:extLst>
      <p:ext uri="{BB962C8B-B14F-4D97-AF65-F5344CB8AC3E}">
        <p14:creationId xmlns:p14="http://schemas.microsoft.com/office/powerpoint/2010/main" val="437236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Women with symptoms may notice:</a:t>
            </a:r>
          </a:p>
          <a:p>
            <a:pPr lvl="1"/>
            <a:r>
              <a:rPr lang="en-US" dirty="0"/>
              <a:t>Painful or burning sensation when </a:t>
            </a:r>
            <a:r>
              <a:rPr lang="en-US" dirty="0" smtClean="0"/>
              <a:t>urinating</a:t>
            </a:r>
            <a:endParaRPr lang="en-US" dirty="0"/>
          </a:p>
          <a:p>
            <a:pPr lvl="1"/>
            <a:r>
              <a:rPr lang="en-US" dirty="0"/>
              <a:t>Increased vaginal </a:t>
            </a:r>
            <a:r>
              <a:rPr lang="en-US" dirty="0" smtClean="0"/>
              <a:t>discharge</a:t>
            </a:r>
            <a:endParaRPr lang="en-US" dirty="0"/>
          </a:p>
          <a:p>
            <a:pPr lvl="1"/>
            <a:r>
              <a:rPr lang="en-US" dirty="0"/>
              <a:t>Vaginal bleeding between </a:t>
            </a:r>
            <a:r>
              <a:rPr lang="en-US" dirty="0" smtClean="0"/>
              <a:t>periods</a:t>
            </a:r>
          </a:p>
          <a:p>
            <a:r>
              <a:rPr lang="en-US" dirty="0" smtClean="0"/>
              <a:t>Men with symptoms may notice:</a:t>
            </a:r>
          </a:p>
          <a:p>
            <a:pPr lvl="1"/>
            <a:r>
              <a:rPr lang="en-US" dirty="0" smtClean="0"/>
              <a:t>A burning sensation when urinating</a:t>
            </a:r>
          </a:p>
          <a:p>
            <a:pPr lvl="1"/>
            <a:r>
              <a:rPr lang="en-US" dirty="0" smtClean="0"/>
              <a:t>A white, yellow, or green discharge from the penis</a:t>
            </a:r>
          </a:p>
          <a:p>
            <a:pPr lvl="1"/>
            <a:r>
              <a:rPr lang="en-US" dirty="0" smtClean="0"/>
              <a:t>Painful or swollen testicles (although this is less common</a:t>
            </a:r>
            <a:endParaRPr lang="en-US" dirty="0"/>
          </a:p>
        </p:txBody>
      </p:sp>
      <p:sp>
        <p:nvSpPr>
          <p:cNvPr id="2" name="Title 1"/>
          <p:cNvSpPr>
            <a:spLocks noGrp="1"/>
          </p:cNvSpPr>
          <p:nvPr>
            <p:ph type="title"/>
          </p:nvPr>
        </p:nvSpPr>
        <p:spPr/>
        <p:txBody>
          <a:bodyPr/>
          <a:lstStyle/>
          <a:p>
            <a:r>
              <a:rPr lang="en-US" dirty="0" smtClean="0"/>
              <a:t>Gonorrhea Symptoms</a:t>
            </a:r>
            <a:endParaRPr lang="en-US" dirty="0"/>
          </a:p>
        </p:txBody>
      </p:sp>
    </p:spTree>
    <p:extLst>
      <p:ext uri="{BB962C8B-B14F-4D97-AF65-F5344CB8AC3E}">
        <p14:creationId xmlns:p14="http://schemas.microsoft.com/office/powerpoint/2010/main" val="2352644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Spread by direct contact with a syphilis sore during vaginal, anal, or oral sex</a:t>
            </a:r>
          </a:p>
          <a:p>
            <a:r>
              <a:rPr lang="en-US" dirty="0" smtClean="0"/>
              <a:t>Has many possible symptoms</a:t>
            </a:r>
          </a:p>
          <a:p>
            <a:r>
              <a:rPr lang="en-US" dirty="0" smtClean="0"/>
              <a:t>Initial sore after infection often called “the great imitator” because it can be confused with other diseases (or an ingrown hair, zipper cut, etc.)</a:t>
            </a:r>
          </a:p>
          <a:p>
            <a:r>
              <a:rPr lang="en-US" dirty="0" smtClean="0"/>
              <a:t>Can be cured</a:t>
            </a:r>
            <a:endParaRPr lang="en-US" dirty="0"/>
          </a:p>
        </p:txBody>
      </p:sp>
      <p:sp>
        <p:nvSpPr>
          <p:cNvPr id="2" name="Title 1"/>
          <p:cNvSpPr>
            <a:spLocks noGrp="1"/>
          </p:cNvSpPr>
          <p:nvPr>
            <p:ph type="title"/>
          </p:nvPr>
        </p:nvSpPr>
        <p:spPr/>
        <p:txBody>
          <a:bodyPr/>
          <a:lstStyle/>
          <a:p>
            <a:r>
              <a:rPr lang="en-US" dirty="0" smtClean="0"/>
              <a:t>Syphilis</a:t>
            </a:r>
            <a:endParaRPr lang="en-US" dirty="0"/>
          </a:p>
        </p:txBody>
      </p:sp>
      <p:sp>
        <p:nvSpPr>
          <p:cNvPr id="4" name="AutoShape 2" descr="Image result for syphilis cel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syphilis cell"/>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584973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Primary Stage: Usually a single sore (firm, round, painless), but can be multiple, that will heal on its own in 3-6 weeks</a:t>
            </a:r>
          </a:p>
          <a:p>
            <a:r>
              <a:rPr lang="en-US" dirty="0" smtClean="0"/>
              <a:t>Secondary Stage:</a:t>
            </a:r>
          </a:p>
          <a:p>
            <a:pPr lvl="1"/>
            <a:r>
              <a:rPr lang="en-US" dirty="0" smtClean="0"/>
              <a:t>Skin rashes and/or sores in mouth, vagina, or anus</a:t>
            </a:r>
          </a:p>
          <a:p>
            <a:pPr lvl="1"/>
            <a:r>
              <a:rPr lang="en-US" dirty="0" smtClean="0"/>
              <a:t>May have fever, swollen lymph glands, patchy hair loss, weight loss, muscle aches, and fatigue</a:t>
            </a:r>
          </a:p>
          <a:p>
            <a:r>
              <a:rPr lang="en-US" dirty="0" smtClean="0"/>
              <a:t>Latent Stage: Symptoms disappear, but you are still infected and infectious.</a:t>
            </a:r>
          </a:p>
          <a:p>
            <a:r>
              <a:rPr lang="en-US" dirty="0" smtClean="0"/>
              <a:t>Late Stage: Difficulty coordinating your muscle movements, paralysis, numbness, blindness, dementia, internal organ damage, and death</a:t>
            </a:r>
          </a:p>
          <a:p>
            <a:pPr lvl="1"/>
            <a:endParaRPr lang="en-US" dirty="0"/>
          </a:p>
        </p:txBody>
      </p:sp>
      <p:sp>
        <p:nvSpPr>
          <p:cNvPr id="2" name="Title 1"/>
          <p:cNvSpPr>
            <a:spLocks noGrp="1"/>
          </p:cNvSpPr>
          <p:nvPr>
            <p:ph type="title"/>
          </p:nvPr>
        </p:nvSpPr>
        <p:spPr/>
        <p:txBody>
          <a:bodyPr/>
          <a:lstStyle/>
          <a:p>
            <a:r>
              <a:rPr lang="en-US" dirty="0" smtClean="0"/>
              <a:t>Syphilis Symptoms</a:t>
            </a:r>
            <a:endParaRPr lang="en-US" dirty="0"/>
          </a:p>
        </p:txBody>
      </p:sp>
    </p:spTree>
    <p:extLst>
      <p:ext uri="{BB962C8B-B14F-4D97-AF65-F5344CB8AC3E}">
        <p14:creationId xmlns:p14="http://schemas.microsoft.com/office/powerpoint/2010/main" val="3119264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Outbreaks can be severe in people with suppressed immune systems (like HIV+ people)</a:t>
            </a:r>
          </a:p>
          <a:p>
            <a:r>
              <a:rPr lang="en-US" dirty="0" smtClean="0"/>
              <a:t>Can spread to other body parts, such as eye</a:t>
            </a:r>
          </a:p>
          <a:p>
            <a:r>
              <a:rPr lang="en-US" dirty="0" smtClean="0"/>
              <a:t>Cannot be cured</a:t>
            </a:r>
          </a:p>
          <a:p>
            <a:r>
              <a:rPr lang="en-US" dirty="0" smtClean="0"/>
              <a:t>Can be passed from mother to baby during pregnancy</a:t>
            </a:r>
          </a:p>
          <a:p>
            <a:pPr lvl="1"/>
            <a:r>
              <a:rPr lang="en-US" dirty="0" smtClean="0"/>
              <a:t>Can cause potentially deadly neonatal herpes</a:t>
            </a:r>
            <a:endParaRPr lang="en-US" dirty="0"/>
          </a:p>
        </p:txBody>
      </p:sp>
      <p:sp>
        <p:nvSpPr>
          <p:cNvPr id="2" name="Title 1"/>
          <p:cNvSpPr>
            <a:spLocks noGrp="1"/>
          </p:cNvSpPr>
          <p:nvPr>
            <p:ph type="title"/>
          </p:nvPr>
        </p:nvSpPr>
        <p:spPr/>
        <p:txBody>
          <a:bodyPr/>
          <a:lstStyle/>
          <a:p>
            <a:r>
              <a:rPr lang="en-US" dirty="0" smtClean="0"/>
              <a:t>Genital Herpes</a:t>
            </a:r>
            <a:endParaRPr lang="en-US" dirty="0"/>
          </a:p>
        </p:txBody>
      </p:sp>
    </p:spTree>
    <p:extLst>
      <p:ext uri="{BB962C8B-B14F-4D97-AF65-F5344CB8AC3E}">
        <p14:creationId xmlns:p14="http://schemas.microsoft.com/office/powerpoint/2010/main" val="329241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To learn about different types of sexually transmitted infections (STIs)</a:t>
            </a:r>
          </a:p>
          <a:p>
            <a:r>
              <a:rPr lang="en-US" dirty="0" smtClean="0"/>
              <a:t>To understand how STIs are contracted</a:t>
            </a:r>
          </a:p>
          <a:p>
            <a:r>
              <a:rPr lang="en-US" dirty="0" smtClean="0"/>
              <a:t>To learn how to protect ourselves against infection</a:t>
            </a:r>
          </a:p>
          <a:p>
            <a:r>
              <a:rPr lang="en-US" dirty="0" smtClean="0"/>
              <a:t>To understand how STIs affect American Indian women locally and nationally</a:t>
            </a:r>
          </a:p>
          <a:p>
            <a:r>
              <a:rPr lang="en-US" dirty="0" smtClean="0"/>
              <a:t>To realize the importance of getting tested</a:t>
            </a:r>
            <a:endParaRPr lang="en-US" dirty="0"/>
          </a:p>
        </p:txBody>
      </p:sp>
      <p:sp>
        <p:nvSpPr>
          <p:cNvPr id="4" name="Title 3"/>
          <p:cNvSpPr>
            <a:spLocks noGrp="1"/>
          </p:cNvSpPr>
          <p:nvPr>
            <p:ph type="title"/>
          </p:nvPr>
        </p:nvSpPr>
        <p:spPr/>
        <p:txBody>
          <a:bodyPr/>
          <a:lstStyle/>
          <a:p>
            <a:r>
              <a:rPr lang="en-US" dirty="0" smtClean="0"/>
              <a:t>Objectives</a:t>
            </a:r>
            <a:endParaRPr lang="en-US" dirty="0"/>
          </a:p>
        </p:txBody>
      </p:sp>
    </p:spTree>
    <p:extLst>
      <p:ext uri="{BB962C8B-B14F-4D97-AF65-F5344CB8AC3E}">
        <p14:creationId xmlns:p14="http://schemas.microsoft.com/office/powerpoint/2010/main" val="1279002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M</a:t>
            </a:r>
            <a:r>
              <a:rPr lang="en-US" dirty="0" smtClean="0"/>
              <a:t>ay appear as one or more blisters on or around the genitals, rectum or mouth, which will break and leave painful sores </a:t>
            </a:r>
          </a:p>
          <a:p>
            <a:r>
              <a:rPr lang="en-US" dirty="0" smtClean="0"/>
              <a:t>May also have flu-like symptoms during first outbreak</a:t>
            </a:r>
          </a:p>
        </p:txBody>
      </p:sp>
      <p:sp>
        <p:nvSpPr>
          <p:cNvPr id="2" name="Title 1"/>
          <p:cNvSpPr>
            <a:spLocks noGrp="1"/>
          </p:cNvSpPr>
          <p:nvPr>
            <p:ph type="title"/>
          </p:nvPr>
        </p:nvSpPr>
        <p:spPr/>
        <p:txBody>
          <a:bodyPr/>
          <a:lstStyle/>
          <a:p>
            <a:r>
              <a:rPr lang="en-US" dirty="0" smtClean="0"/>
              <a:t>Genital Herpes Symptoms</a:t>
            </a:r>
            <a:endParaRPr lang="en-US" dirty="0"/>
          </a:p>
        </p:txBody>
      </p:sp>
    </p:spTree>
    <p:extLst>
      <p:ext uri="{BB962C8B-B14F-4D97-AF65-F5344CB8AC3E}">
        <p14:creationId xmlns:p14="http://schemas.microsoft.com/office/powerpoint/2010/main" val="80744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Most common STI (nearly all sexually active men and women get it at some point)</a:t>
            </a:r>
          </a:p>
          <a:p>
            <a:r>
              <a:rPr lang="en-US" dirty="0" smtClean="0"/>
              <a:t>Some types can cause health problems, i.e. genital warts, cancer</a:t>
            </a:r>
          </a:p>
          <a:p>
            <a:pPr lvl="1"/>
            <a:r>
              <a:rPr lang="en-US" dirty="0" smtClean="0"/>
              <a:t>Otherwise, may not show symptoms</a:t>
            </a:r>
          </a:p>
          <a:p>
            <a:r>
              <a:rPr lang="en-US" dirty="0" smtClean="0"/>
              <a:t>No test to know “HPV status”</a:t>
            </a:r>
          </a:p>
          <a:p>
            <a:r>
              <a:rPr lang="en-US" dirty="0" smtClean="0"/>
              <a:t>Cannot be cured or treated, though warts and cancers can be detected and treated</a:t>
            </a:r>
          </a:p>
          <a:p>
            <a:r>
              <a:rPr lang="en-US" dirty="0" smtClean="0"/>
              <a:t>Vaccine is available to prevent most common types</a:t>
            </a:r>
          </a:p>
          <a:p>
            <a:endParaRPr lang="en-US" dirty="0"/>
          </a:p>
        </p:txBody>
      </p:sp>
      <p:sp>
        <p:nvSpPr>
          <p:cNvPr id="2" name="Title 1"/>
          <p:cNvSpPr>
            <a:spLocks noGrp="1"/>
          </p:cNvSpPr>
          <p:nvPr>
            <p:ph type="title"/>
          </p:nvPr>
        </p:nvSpPr>
        <p:spPr/>
        <p:txBody>
          <a:bodyPr/>
          <a:lstStyle/>
          <a:p>
            <a:r>
              <a:rPr lang="en-US" dirty="0" smtClean="0"/>
              <a:t>HPV</a:t>
            </a:r>
            <a:endParaRPr lang="en-US" dirty="0"/>
          </a:p>
        </p:txBody>
      </p:sp>
    </p:spTree>
    <p:extLst>
      <p:ext uri="{BB962C8B-B14F-4D97-AF65-F5344CB8AC3E}">
        <p14:creationId xmlns:p14="http://schemas.microsoft.com/office/powerpoint/2010/main" val="2853444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Compared to the state population in 2014, American Indians in Arizona were diagnosed with: </a:t>
            </a:r>
          </a:p>
          <a:p>
            <a:pPr lvl="1"/>
            <a:r>
              <a:rPr lang="en-US" dirty="0"/>
              <a:t>C</a:t>
            </a:r>
            <a:r>
              <a:rPr lang="en-US" dirty="0" smtClean="0"/>
              <a:t>hlamydia twice as often</a:t>
            </a:r>
          </a:p>
          <a:p>
            <a:pPr lvl="1"/>
            <a:r>
              <a:rPr lang="en-US" dirty="0" smtClean="0"/>
              <a:t>Gonorrhea twice as often</a:t>
            </a:r>
          </a:p>
          <a:p>
            <a:pPr lvl="1"/>
            <a:r>
              <a:rPr lang="en-US" dirty="0" smtClean="0"/>
              <a:t>HIV 1.4 times as often</a:t>
            </a:r>
            <a:endParaRPr lang="en-US" dirty="0"/>
          </a:p>
          <a:p>
            <a:endParaRPr lang="en-US" dirty="0"/>
          </a:p>
        </p:txBody>
      </p:sp>
      <p:sp>
        <p:nvSpPr>
          <p:cNvPr id="2" name="Title 1"/>
          <p:cNvSpPr>
            <a:spLocks noGrp="1"/>
          </p:cNvSpPr>
          <p:nvPr>
            <p:ph type="title"/>
          </p:nvPr>
        </p:nvSpPr>
        <p:spPr/>
        <p:txBody>
          <a:bodyPr>
            <a:normAutofit/>
          </a:bodyPr>
          <a:lstStyle/>
          <a:p>
            <a:r>
              <a:rPr lang="en-US" dirty="0" smtClean="0"/>
              <a:t>STIs: The Numbers</a:t>
            </a:r>
            <a:endParaRPr lang="en-US" dirty="0"/>
          </a:p>
        </p:txBody>
      </p:sp>
      <p:pic>
        <p:nvPicPr>
          <p:cNvPr id="1024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4267200"/>
            <a:ext cx="3810000"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7721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For every 100,000 American </a:t>
            </a:r>
            <a:r>
              <a:rPr lang="en-US" dirty="0" smtClean="0"/>
              <a:t>Indians in Arizona in 2014:</a:t>
            </a:r>
          </a:p>
          <a:p>
            <a:pPr lvl="1"/>
            <a:r>
              <a:rPr lang="en-US" dirty="0" smtClean="0"/>
              <a:t>1,088 were diagnosed with chlamydia </a:t>
            </a:r>
          </a:p>
          <a:p>
            <a:pPr lvl="1"/>
            <a:r>
              <a:rPr lang="en-US" dirty="0" smtClean="0"/>
              <a:t>229 were diagnosed with gonorrhea</a:t>
            </a:r>
          </a:p>
          <a:p>
            <a:pPr lvl="1"/>
            <a:r>
              <a:rPr lang="en-US" dirty="0"/>
              <a:t>17 were diagnosed with early syphilis</a:t>
            </a:r>
          </a:p>
          <a:p>
            <a:pPr lvl="1"/>
            <a:r>
              <a:rPr lang="en-US" dirty="0" smtClean="0"/>
              <a:t>10 were diagnosed with HIV</a:t>
            </a:r>
          </a:p>
        </p:txBody>
      </p:sp>
      <p:sp>
        <p:nvSpPr>
          <p:cNvPr id="2" name="Title 1"/>
          <p:cNvSpPr>
            <a:spLocks noGrp="1"/>
          </p:cNvSpPr>
          <p:nvPr>
            <p:ph type="title"/>
          </p:nvPr>
        </p:nvSpPr>
        <p:spPr/>
        <p:txBody>
          <a:bodyPr>
            <a:normAutofit/>
          </a:bodyPr>
          <a:lstStyle/>
          <a:p>
            <a:r>
              <a:rPr lang="en-US" dirty="0" smtClean="0"/>
              <a:t>STIs: The Numbers</a:t>
            </a:r>
            <a:endParaRPr lang="en-US" dirty="0"/>
          </a:p>
        </p:txBody>
      </p:sp>
      <p:pic>
        <p:nvPicPr>
          <p:cNvPr id="11267" name="Picture 3" descr="C:\Users\MaureenB\AppData\Local\Microsoft\Windows\Temporary Internet Files\Content.IE5\JVII04WO\feature_enterprisesocial_OfficeClipArt-600x39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0526" y="4400358"/>
            <a:ext cx="3695700" cy="24576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7423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Having </a:t>
            </a:r>
            <a:r>
              <a:rPr lang="en-US" dirty="0"/>
              <a:t>anal, vaginal, or oral sex without a </a:t>
            </a:r>
            <a:r>
              <a:rPr lang="en-US" dirty="0" smtClean="0"/>
              <a:t>condom</a:t>
            </a:r>
            <a:endParaRPr lang="en-US" dirty="0"/>
          </a:p>
          <a:p>
            <a:r>
              <a:rPr lang="en-US" dirty="0"/>
              <a:t>Having multiple sex </a:t>
            </a:r>
            <a:r>
              <a:rPr lang="en-US" dirty="0" smtClean="0"/>
              <a:t>partners</a:t>
            </a:r>
            <a:endParaRPr lang="en-US" dirty="0"/>
          </a:p>
          <a:p>
            <a:r>
              <a:rPr lang="en-US" dirty="0"/>
              <a:t>Having anonymous sex </a:t>
            </a:r>
            <a:r>
              <a:rPr lang="en-US" dirty="0" smtClean="0"/>
              <a:t>partners</a:t>
            </a:r>
            <a:endParaRPr lang="en-US" dirty="0"/>
          </a:p>
          <a:p>
            <a:r>
              <a:rPr lang="en-US" dirty="0"/>
              <a:t>Having sex while under the influence of drugs or alcohol </a:t>
            </a:r>
            <a:r>
              <a:rPr lang="en-US" dirty="0" smtClean="0"/>
              <a:t>(can </a:t>
            </a:r>
            <a:r>
              <a:rPr lang="en-US" dirty="0"/>
              <a:t>lower inhibitions and result in greater sexual risk </a:t>
            </a:r>
            <a:r>
              <a:rPr lang="en-US" dirty="0" smtClean="0"/>
              <a:t>taking)</a:t>
            </a:r>
            <a:endParaRPr lang="en-US" dirty="0"/>
          </a:p>
          <a:p>
            <a:endParaRPr lang="en-US" dirty="0"/>
          </a:p>
        </p:txBody>
      </p:sp>
      <p:sp>
        <p:nvSpPr>
          <p:cNvPr id="2" name="Title 1"/>
          <p:cNvSpPr>
            <a:spLocks noGrp="1"/>
          </p:cNvSpPr>
          <p:nvPr>
            <p:ph type="title"/>
          </p:nvPr>
        </p:nvSpPr>
        <p:spPr/>
        <p:txBody>
          <a:bodyPr/>
          <a:lstStyle/>
          <a:p>
            <a:r>
              <a:rPr lang="en-US" dirty="0" smtClean="0"/>
              <a:t>Risk Activities</a:t>
            </a:r>
            <a:endParaRPr lang="en-US" dirty="0"/>
          </a:p>
        </p:txBody>
      </p:sp>
    </p:spTree>
    <p:extLst>
      <p:ext uri="{BB962C8B-B14F-4D97-AF65-F5344CB8AC3E}">
        <p14:creationId xmlns:p14="http://schemas.microsoft.com/office/powerpoint/2010/main" val="720319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u="sng" dirty="0" smtClean="0"/>
              <a:t>A</a:t>
            </a:r>
            <a:r>
              <a:rPr lang="en-US" dirty="0" smtClean="0"/>
              <a:t>bstain from sex, drugs, and alcohol</a:t>
            </a:r>
          </a:p>
          <a:p>
            <a:r>
              <a:rPr lang="en-US" b="1" u="sng" dirty="0" smtClean="0"/>
              <a:t>B</a:t>
            </a:r>
            <a:r>
              <a:rPr lang="en-US" dirty="0" smtClean="0"/>
              <a:t>e faithful, or postpone sexual activity</a:t>
            </a:r>
          </a:p>
          <a:p>
            <a:r>
              <a:rPr lang="en-US" b="1" u="sng" dirty="0" smtClean="0"/>
              <a:t>C</a:t>
            </a:r>
            <a:r>
              <a:rPr lang="en-US" dirty="0" smtClean="0"/>
              <a:t>orrect and consistent barrier (condom or dental dam) &amp; water-based lubrication use</a:t>
            </a:r>
          </a:p>
          <a:p>
            <a:r>
              <a:rPr lang="en-US" b="1" u="sng" dirty="0" smtClean="0"/>
              <a:t>D</a:t>
            </a:r>
            <a:r>
              <a:rPr lang="en-US" dirty="0" smtClean="0"/>
              <a:t>o not share needles</a:t>
            </a:r>
            <a:r>
              <a:rPr lang="en-US" dirty="0"/>
              <a:t> </a:t>
            </a:r>
            <a:r>
              <a:rPr lang="en-US" dirty="0" smtClean="0"/>
              <a:t>or syringes</a:t>
            </a:r>
            <a:endParaRPr lang="en-US" b="1" u="sng" dirty="0"/>
          </a:p>
        </p:txBody>
      </p:sp>
      <p:sp>
        <p:nvSpPr>
          <p:cNvPr id="2" name="Title 1"/>
          <p:cNvSpPr>
            <a:spLocks noGrp="1"/>
          </p:cNvSpPr>
          <p:nvPr>
            <p:ph type="title"/>
          </p:nvPr>
        </p:nvSpPr>
        <p:spPr/>
        <p:txBody>
          <a:bodyPr/>
          <a:lstStyle/>
          <a:p>
            <a:r>
              <a:rPr lang="en-US" dirty="0" smtClean="0"/>
              <a:t>How Do I Protect Myself?</a:t>
            </a:r>
            <a:endParaRPr lang="en-US" dirty="0"/>
          </a:p>
        </p:txBody>
      </p:sp>
      <p:pic>
        <p:nvPicPr>
          <p:cNvPr id="9218" name="Picture 2" descr="C:\Users\MaureenB\AppData\Local\Microsoft\Windows\Temporary Internet Files\Content.IE5\JA3MIW4H\condom2013THAILAND-150x15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4572000"/>
            <a:ext cx="1704975"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6815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09775" y="723900"/>
            <a:ext cx="15716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81000" y="2828925"/>
            <a:ext cx="8229600" cy="1143000"/>
          </a:xfrm>
        </p:spPr>
        <p:txBody>
          <a:bodyPr/>
          <a:lstStyle/>
          <a:p>
            <a:pPr algn="ctr"/>
            <a:r>
              <a:rPr lang="en-US" dirty="0" smtClean="0"/>
              <a:t>Questions?</a:t>
            </a:r>
            <a:endParaRPr lang="en-US" dirty="0"/>
          </a:p>
        </p:txBody>
      </p:sp>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609600"/>
            <a:ext cx="1476375"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743200"/>
            <a:ext cx="1476375" cy="159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199" y="2743200"/>
            <a:ext cx="1419225" cy="1457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0125" y="4914900"/>
            <a:ext cx="135255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5"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86200" y="4829175"/>
            <a:ext cx="1438275" cy="169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6"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15200" y="4876800"/>
            <a:ext cx="1152525" cy="156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3900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Transmitted through sexual contact- anal, oral, or vaginal sex- with someone who has an STI</a:t>
            </a:r>
          </a:p>
          <a:p>
            <a:pPr lvl="1"/>
            <a:r>
              <a:rPr lang="en-US" dirty="0" smtClean="0"/>
              <a:t>Some (herpes &amp; HPV) are spread by skin-to-skin contact</a:t>
            </a:r>
          </a:p>
          <a:p>
            <a:r>
              <a:rPr lang="en-US" dirty="0" smtClean="0"/>
              <a:t>Many do not show symptoms for a long time</a:t>
            </a:r>
          </a:p>
          <a:p>
            <a:pPr lvl="1"/>
            <a:r>
              <a:rPr lang="en-US" dirty="0" smtClean="0"/>
              <a:t>Can still be harmful and passed on during sex</a:t>
            </a:r>
          </a:p>
          <a:p>
            <a:r>
              <a:rPr lang="en-US" dirty="0" smtClean="0"/>
              <a:t>Some can be cured, all can be treated</a:t>
            </a:r>
            <a:endParaRPr lang="en-US" dirty="0"/>
          </a:p>
        </p:txBody>
      </p:sp>
      <p:sp>
        <p:nvSpPr>
          <p:cNvPr id="2" name="Title 1"/>
          <p:cNvSpPr>
            <a:spLocks noGrp="1"/>
          </p:cNvSpPr>
          <p:nvPr>
            <p:ph type="title"/>
          </p:nvPr>
        </p:nvSpPr>
        <p:spPr/>
        <p:txBody>
          <a:bodyPr/>
          <a:lstStyle/>
          <a:p>
            <a:r>
              <a:rPr lang="en-US" dirty="0" smtClean="0"/>
              <a:t>Sexually Transmitted Infections</a:t>
            </a:r>
            <a:endParaRPr lang="en-US" dirty="0"/>
          </a:p>
        </p:txBody>
      </p:sp>
    </p:spTree>
    <p:extLst>
      <p:ext uri="{BB962C8B-B14F-4D97-AF65-F5344CB8AC3E}">
        <p14:creationId xmlns:p14="http://schemas.microsoft.com/office/powerpoint/2010/main" val="2231371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5597563"/>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dirty="0" smtClean="0"/>
              <a:t>Can It Be Cured?</a:t>
            </a:r>
            <a:endParaRPr lang="en-US" dirty="0"/>
          </a:p>
        </p:txBody>
      </p:sp>
      <p:pic>
        <p:nvPicPr>
          <p:cNvPr id="2051" name="Picture 3" descr="C:\Users\MaureenB\AppData\Local\Microsoft\Windows\Temporary Internet Files\Content.IE5\H071IT3J\768px-Yes_Check_Circle.svg[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76400" y="1676400"/>
            <a:ext cx="167640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MaureenB\AppData\Local\Microsoft\Windows\Temporary Internet Files\Content.IE5\JVII04WO\300px-No_sign.svg[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50309" y="1690643"/>
            <a:ext cx="167640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6845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lstStyle/>
          <a:p>
            <a:pPr>
              <a:buSzPct val="50000"/>
              <a:buFont typeface="Arial Black" pitchFamily="34" charset="0"/>
              <a:buChar char="•"/>
            </a:pPr>
            <a:r>
              <a:rPr lang="en-US" sz="4800" u="sng" dirty="0">
                <a:latin typeface="Arial Black" pitchFamily="34" charset="0"/>
              </a:rPr>
              <a:t>H</a:t>
            </a:r>
            <a:r>
              <a:rPr lang="en-US" dirty="0"/>
              <a:t>uman:  </a:t>
            </a:r>
            <a:r>
              <a:rPr lang="en-US" dirty="0" smtClean="0"/>
              <a:t>Infects </a:t>
            </a:r>
            <a:r>
              <a:rPr lang="en-US" dirty="0"/>
              <a:t>human beings</a:t>
            </a:r>
          </a:p>
          <a:p>
            <a:pPr>
              <a:buSzPct val="50000"/>
              <a:buFont typeface="Arial Black" pitchFamily="34" charset="0"/>
              <a:buChar char="•"/>
            </a:pPr>
            <a:r>
              <a:rPr lang="en-US" sz="4800" u="sng" dirty="0">
                <a:latin typeface="Arial Black" pitchFamily="34" charset="0"/>
              </a:rPr>
              <a:t>I</a:t>
            </a:r>
            <a:r>
              <a:rPr lang="en-US" dirty="0"/>
              <a:t>mmunodeficiency:  </a:t>
            </a:r>
            <a:r>
              <a:rPr lang="en-US" dirty="0" smtClean="0"/>
              <a:t>Decreases </a:t>
            </a:r>
            <a:r>
              <a:rPr lang="en-US" dirty="0"/>
              <a:t>or </a:t>
            </a:r>
            <a:r>
              <a:rPr lang="en-US" dirty="0" smtClean="0"/>
              <a:t>weakens the </a:t>
            </a:r>
            <a:r>
              <a:rPr lang="en-US" dirty="0"/>
              <a:t>body’s ability to fight off infections and illnesses</a:t>
            </a:r>
          </a:p>
          <a:p>
            <a:pPr>
              <a:buSzPct val="50000"/>
              <a:buFont typeface="Arial Black" pitchFamily="34" charset="0"/>
              <a:buChar char="•"/>
            </a:pPr>
            <a:r>
              <a:rPr lang="en-US" sz="4800" u="sng" dirty="0">
                <a:latin typeface="Arial Black" pitchFamily="34" charset="0"/>
              </a:rPr>
              <a:t>V</a:t>
            </a:r>
            <a:r>
              <a:rPr lang="en-US" dirty="0"/>
              <a:t>irus:  A germ having the ability to multiply only inside a living cell</a:t>
            </a:r>
          </a:p>
        </p:txBody>
      </p:sp>
      <p:sp>
        <p:nvSpPr>
          <p:cNvPr id="5122" name="Rectangle 2"/>
          <p:cNvSpPr>
            <a:spLocks noGrp="1" noChangeArrowheads="1"/>
          </p:cNvSpPr>
          <p:nvPr>
            <p:ph type="title"/>
          </p:nvPr>
        </p:nvSpPr>
        <p:spPr/>
        <p:txBody>
          <a:bodyPr/>
          <a:lstStyle/>
          <a:p>
            <a:r>
              <a:rPr lang="en-US" dirty="0">
                <a:solidFill>
                  <a:schemeClr val="tx1"/>
                </a:solidFill>
              </a:rPr>
              <a:t>What is </a:t>
            </a:r>
            <a:r>
              <a:rPr lang="en-US" b="1" u="sng" dirty="0"/>
              <a:t>HIV</a:t>
            </a:r>
            <a:r>
              <a:rPr lang="en-US" dirty="0">
                <a:solidFill>
                  <a:schemeClr val="tx1"/>
                </a:solidFill>
              </a:rPr>
              <a:t>?</a:t>
            </a:r>
          </a:p>
        </p:txBody>
      </p:sp>
    </p:spTree>
    <p:extLst>
      <p:ext uri="{BB962C8B-B14F-4D97-AF65-F5344CB8AC3E}">
        <p14:creationId xmlns:p14="http://schemas.microsoft.com/office/powerpoint/2010/main" val="2450794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457200" y="1295400"/>
            <a:ext cx="8229600" cy="3657600"/>
          </a:xfrm>
        </p:spPr>
        <p:txBody>
          <a:bodyPr/>
          <a:lstStyle/>
          <a:p>
            <a:pPr>
              <a:lnSpc>
                <a:spcPct val="80000"/>
              </a:lnSpc>
              <a:buSzPct val="50000"/>
            </a:pPr>
            <a:r>
              <a:rPr lang="en-US" sz="4400" u="sng" dirty="0">
                <a:latin typeface="Arial Black" pitchFamily="34" charset="0"/>
              </a:rPr>
              <a:t>A</a:t>
            </a:r>
            <a:r>
              <a:rPr lang="en-US" sz="2800" dirty="0"/>
              <a:t>cquired: To come into possession of something new </a:t>
            </a:r>
          </a:p>
          <a:p>
            <a:pPr>
              <a:lnSpc>
                <a:spcPct val="80000"/>
              </a:lnSpc>
              <a:buSzPct val="50000"/>
            </a:pPr>
            <a:r>
              <a:rPr lang="en-US" sz="4400" u="sng" dirty="0">
                <a:latin typeface="Arial Black" pitchFamily="34" charset="0"/>
              </a:rPr>
              <a:t>I</a:t>
            </a:r>
            <a:r>
              <a:rPr lang="en-US" sz="2800" dirty="0"/>
              <a:t>mmune </a:t>
            </a:r>
            <a:r>
              <a:rPr lang="en-US" sz="4400" u="sng" dirty="0">
                <a:latin typeface="Arial Black" pitchFamily="34" charset="0"/>
              </a:rPr>
              <a:t>D</a:t>
            </a:r>
            <a:r>
              <a:rPr lang="en-US" sz="2800" dirty="0"/>
              <a:t>eficiency:  Decrease or weakness in the body’s ability to fight off infections and illnesses</a:t>
            </a:r>
          </a:p>
          <a:p>
            <a:pPr>
              <a:lnSpc>
                <a:spcPct val="80000"/>
              </a:lnSpc>
              <a:buSzPct val="50000"/>
            </a:pPr>
            <a:r>
              <a:rPr lang="en-US" sz="4400" u="sng" dirty="0">
                <a:latin typeface="Arial Black" pitchFamily="34" charset="0"/>
              </a:rPr>
              <a:t>S</a:t>
            </a:r>
            <a:r>
              <a:rPr lang="en-US" sz="2800" dirty="0"/>
              <a:t>yndrome:  A group of signs and symptoms that occur together and characterize a particular abnormality</a:t>
            </a:r>
          </a:p>
        </p:txBody>
      </p:sp>
      <p:sp>
        <p:nvSpPr>
          <p:cNvPr id="14338" name="Rectangle 2"/>
          <p:cNvSpPr>
            <a:spLocks noGrp="1" noChangeArrowheads="1"/>
          </p:cNvSpPr>
          <p:nvPr>
            <p:ph type="title"/>
          </p:nvPr>
        </p:nvSpPr>
        <p:spPr>
          <a:xfrm>
            <a:off x="608013" y="339725"/>
            <a:ext cx="7958137" cy="985838"/>
          </a:xfrm>
        </p:spPr>
        <p:txBody>
          <a:bodyPr/>
          <a:lstStyle/>
          <a:p>
            <a:r>
              <a:rPr lang="en-US" dirty="0">
                <a:solidFill>
                  <a:schemeClr val="tx1"/>
                </a:solidFill>
              </a:rPr>
              <a:t>What is </a:t>
            </a:r>
            <a:r>
              <a:rPr lang="en-US" b="1" u="sng" dirty="0"/>
              <a:t>AIDS</a:t>
            </a:r>
            <a:r>
              <a:rPr lang="en-US" dirty="0">
                <a:solidFill>
                  <a:schemeClr val="tx1"/>
                </a:solidFill>
              </a:rPr>
              <a:t>?</a:t>
            </a:r>
          </a:p>
        </p:txBody>
      </p:sp>
      <p:graphicFrame>
        <p:nvGraphicFramePr>
          <p:cNvPr id="7" name="Diagram 6"/>
          <p:cNvGraphicFramePr/>
          <p:nvPr/>
        </p:nvGraphicFramePr>
        <p:xfrm>
          <a:off x="533400" y="5181600"/>
          <a:ext cx="8229600" cy="91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5107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1" u="sng" dirty="0"/>
              <a:t>HIV</a:t>
            </a:r>
            <a:r>
              <a:rPr lang="en-US" dirty="0"/>
              <a:t> </a:t>
            </a:r>
            <a:r>
              <a:rPr lang="en-US" dirty="0">
                <a:solidFill>
                  <a:schemeClr val="tx1"/>
                </a:solidFill>
              </a:rPr>
              <a:t>vs. </a:t>
            </a:r>
            <a:r>
              <a:rPr lang="en-US" b="1" u="sng" dirty="0"/>
              <a:t>AIDS</a:t>
            </a:r>
          </a:p>
        </p:txBody>
      </p:sp>
      <p:sp>
        <p:nvSpPr>
          <p:cNvPr id="16387" name="Rectangle 3"/>
          <p:cNvSpPr>
            <a:spLocks noGrp="1" noChangeArrowheads="1"/>
          </p:cNvSpPr>
          <p:nvPr>
            <p:ph type="body" idx="1"/>
          </p:nvPr>
        </p:nvSpPr>
        <p:spPr/>
        <p:txBody>
          <a:bodyPr>
            <a:normAutofit/>
          </a:bodyPr>
          <a:lstStyle/>
          <a:p>
            <a:pPr algn="ctr"/>
            <a:r>
              <a:rPr lang="en-US" dirty="0" smtClean="0"/>
              <a:t>HIV</a:t>
            </a:r>
            <a:endParaRPr lang="en-US" dirty="0"/>
          </a:p>
        </p:txBody>
      </p:sp>
      <p:sp>
        <p:nvSpPr>
          <p:cNvPr id="10" name="Text Placeholder 9"/>
          <p:cNvSpPr>
            <a:spLocks noGrp="1"/>
          </p:cNvSpPr>
          <p:nvPr>
            <p:ph type="body" sz="half" idx="3"/>
          </p:nvPr>
        </p:nvSpPr>
        <p:spPr/>
        <p:txBody>
          <a:bodyPr/>
          <a:lstStyle/>
          <a:p>
            <a:pPr algn="ctr"/>
            <a:r>
              <a:rPr lang="en-US" dirty="0" smtClean="0"/>
              <a:t>AIDS</a:t>
            </a:r>
            <a:endParaRPr lang="en-US" dirty="0"/>
          </a:p>
        </p:txBody>
      </p:sp>
      <p:sp>
        <p:nvSpPr>
          <p:cNvPr id="9" name="Content Placeholder 8"/>
          <p:cNvSpPr>
            <a:spLocks noGrp="1"/>
          </p:cNvSpPr>
          <p:nvPr>
            <p:ph sz="quarter" idx="2"/>
          </p:nvPr>
        </p:nvSpPr>
        <p:spPr>
          <a:xfrm>
            <a:off x="457200" y="2174875"/>
            <a:ext cx="4040188" cy="2244725"/>
          </a:xfrm>
        </p:spPr>
        <p:txBody>
          <a:bodyPr>
            <a:normAutofit/>
          </a:bodyPr>
          <a:lstStyle/>
          <a:p>
            <a:r>
              <a:rPr lang="en-US" dirty="0" smtClean="0"/>
              <a:t>HIV is the virus that </a:t>
            </a:r>
          </a:p>
          <a:p>
            <a:pPr marL="0" indent="0">
              <a:spcBef>
                <a:spcPts val="0"/>
              </a:spcBef>
              <a:buNone/>
            </a:pPr>
            <a:r>
              <a:rPr lang="en-US" dirty="0" smtClean="0"/>
              <a:t>     causes AIDS</a:t>
            </a:r>
          </a:p>
          <a:p>
            <a:r>
              <a:rPr lang="en-US" dirty="0" smtClean="0"/>
              <a:t>Not everyone who is infected with HIV has AIDS</a:t>
            </a:r>
          </a:p>
          <a:p>
            <a:endParaRPr lang="en-US" dirty="0"/>
          </a:p>
        </p:txBody>
      </p:sp>
      <p:sp>
        <p:nvSpPr>
          <p:cNvPr id="11" name="Content Placeholder 10"/>
          <p:cNvSpPr>
            <a:spLocks noGrp="1"/>
          </p:cNvSpPr>
          <p:nvPr>
            <p:ph sz="quarter" idx="4"/>
          </p:nvPr>
        </p:nvSpPr>
        <p:spPr>
          <a:xfrm>
            <a:off x="4645025" y="2174875"/>
            <a:ext cx="4041775" cy="2092325"/>
          </a:xfrm>
        </p:spPr>
        <p:txBody>
          <a:bodyPr/>
          <a:lstStyle/>
          <a:p>
            <a:r>
              <a:rPr lang="en-US" dirty="0" smtClean="0"/>
              <a:t>Everyone with AIDS is infected with HIV</a:t>
            </a:r>
          </a:p>
          <a:p>
            <a:r>
              <a:rPr lang="en-US" dirty="0" smtClean="0"/>
              <a:t>AIDS is result of the progression of HIV Infection</a:t>
            </a:r>
          </a:p>
          <a:p>
            <a:endParaRPr lang="en-US" dirty="0" smtClean="0"/>
          </a:p>
          <a:p>
            <a:endParaRPr lang="en-US" dirty="0"/>
          </a:p>
        </p:txBody>
      </p:sp>
      <p:graphicFrame>
        <p:nvGraphicFramePr>
          <p:cNvPr id="13" name="Diagram 12"/>
          <p:cNvGraphicFramePr/>
          <p:nvPr/>
        </p:nvGraphicFramePr>
        <p:xfrm>
          <a:off x="381000" y="5105400"/>
          <a:ext cx="8229600" cy="91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91241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Acute State</a:t>
            </a:r>
          </a:p>
          <a:p>
            <a:pPr lvl="1"/>
            <a:r>
              <a:rPr lang="en-US" dirty="0" smtClean="0"/>
              <a:t>Flu-like symptoms- 1 to 3 weeks</a:t>
            </a:r>
          </a:p>
          <a:p>
            <a:r>
              <a:rPr lang="en-US" dirty="0" smtClean="0"/>
              <a:t>Asymptomatic period</a:t>
            </a:r>
          </a:p>
          <a:p>
            <a:pPr lvl="1"/>
            <a:r>
              <a:rPr lang="en-US" dirty="0" smtClean="0"/>
              <a:t>No physical symptoms- 8 to 11 years</a:t>
            </a:r>
          </a:p>
          <a:p>
            <a:r>
              <a:rPr lang="en-US" dirty="0" smtClean="0"/>
              <a:t>HIV Illness</a:t>
            </a:r>
          </a:p>
          <a:p>
            <a:pPr lvl="1"/>
            <a:r>
              <a:rPr lang="en-US" dirty="0" smtClean="0"/>
              <a:t>Night sweats, fatigue, diarrhea, fever, yeast infections, swollen lymph nodes</a:t>
            </a:r>
          </a:p>
          <a:p>
            <a:r>
              <a:rPr lang="en-US" dirty="0" smtClean="0"/>
              <a:t>AIDS</a:t>
            </a:r>
          </a:p>
          <a:p>
            <a:pPr lvl="1"/>
            <a:r>
              <a:rPr lang="en-US" dirty="0" smtClean="0"/>
              <a:t>Opportunistic Infections- CD4 &lt;200</a:t>
            </a:r>
            <a:endParaRPr lang="en-US" dirty="0"/>
          </a:p>
        </p:txBody>
      </p:sp>
      <p:sp>
        <p:nvSpPr>
          <p:cNvPr id="2" name="Title 1"/>
          <p:cNvSpPr>
            <a:spLocks noGrp="1"/>
          </p:cNvSpPr>
          <p:nvPr>
            <p:ph type="title"/>
          </p:nvPr>
        </p:nvSpPr>
        <p:spPr/>
        <p:txBody>
          <a:bodyPr/>
          <a:lstStyle/>
          <a:p>
            <a:r>
              <a:rPr lang="en-US" dirty="0" smtClean="0"/>
              <a:t>HIV Disease</a:t>
            </a:r>
            <a:endParaRPr lang="en-US" dirty="0"/>
          </a:p>
        </p:txBody>
      </p:sp>
    </p:spTree>
    <p:extLst>
      <p:ext uri="{BB962C8B-B14F-4D97-AF65-F5344CB8AC3E}">
        <p14:creationId xmlns:p14="http://schemas.microsoft.com/office/powerpoint/2010/main" val="1466282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643656276"/>
              </p:ext>
            </p:extLst>
          </p:nvPr>
        </p:nvGraphicFramePr>
        <p:xfrm>
          <a:off x="454541" y="1634569"/>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How HIV Impacts the Body</a:t>
            </a:r>
            <a:endParaRPr lang="en-US" dirty="0"/>
          </a:p>
        </p:txBody>
      </p:sp>
      <p:sp>
        <p:nvSpPr>
          <p:cNvPr id="7" name="TextBox 6"/>
          <p:cNvSpPr txBox="1"/>
          <p:nvPr/>
        </p:nvSpPr>
        <p:spPr>
          <a:xfrm>
            <a:off x="1219199" y="5867400"/>
            <a:ext cx="1143000" cy="369332"/>
          </a:xfrm>
          <a:prstGeom prst="rect">
            <a:avLst/>
          </a:prstGeom>
          <a:noFill/>
        </p:spPr>
        <p:txBody>
          <a:bodyPr wrap="square" rtlCol="0">
            <a:spAutoFit/>
          </a:bodyPr>
          <a:lstStyle/>
          <a:p>
            <a:pPr algn="ctr"/>
            <a:r>
              <a:rPr lang="en-US" dirty="0" smtClean="0"/>
              <a:t>Weeks</a:t>
            </a:r>
            <a:endParaRPr lang="en-US" dirty="0"/>
          </a:p>
        </p:txBody>
      </p:sp>
      <p:sp>
        <p:nvSpPr>
          <p:cNvPr id="8" name="TextBox 7"/>
          <p:cNvSpPr txBox="1"/>
          <p:nvPr/>
        </p:nvSpPr>
        <p:spPr>
          <a:xfrm>
            <a:off x="5295900" y="5884085"/>
            <a:ext cx="1143000" cy="369332"/>
          </a:xfrm>
          <a:prstGeom prst="rect">
            <a:avLst/>
          </a:prstGeom>
          <a:noFill/>
        </p:spPr>
        <p:txBody>
          <a:bodyPr wrap="square" rtlCol="0">
            <a:spAutoFit/>
          </a:bodyPr>
          <a:lstStyle/>
          <a:p>
            <a:pPr algn="ctr"/>
            <a:r>
              <a:rPr lang="en-US" dirty="0" smtClean="0"/>
              <a:t>Years</a:t>
            </a:r>
            <a:endParaRPr lang="en-US" dirty="0"/>
          </a:p>
        </p:txBody>
      </p:sp>
      <p:sp>
        <p:nvSpPr>
          <p:cNvPr id="9" name="Left Brace 8"/>
          <p:cNvSpPr/>
          <p:nvPr/>
        </p:nvSpPr>
        <p:spPr>
          <a:xfrm rot="16200000">
            <a:off x="1771650" y="4667250"/>
            <a:ext cx="190500" cy="22098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0" name="Left Brace 9"/>
          <p:cNvSpPr/>
          <p:nvPr/>
        </p:nvSpPr>
        <p:spPr>
          <a:xfrm rot="16200000">
            <a:off x="5734049" y="3219450"/>
            <a:ext cx="190500" cy="5105399"/>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1" name="Lightning Bolt 10"/>
          <p:cNvSpPr/>
          <p:nvPr/>
        </p:nvSpPr>
        <p:spPr>
          <a:xfrm>
            <a:off x="304799" y="2438400"/>
            <a:ext cx="381000" cy="762000"/>
          </a:xfrm>
          <a:prstGeom prst="lightningBolt">
            <a:avLst/>
          </a:prstGeom>
          <a:solidFill>
            <a:srgbClr val="FFC00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8100" y="3200400"/>
            <a:ext cx="1333500" cy="369332"/>
          </a:xfrm>
          <a:prstGeom prst="rect">
            <a:avLst/>
          </a:prstGeom>
          <a:noFill/>
        </p:spPr>
        <p:txBody>
          <a:bodyPr wrap="square" rtlCol="0">
            <a:spAutoFit/>
          </a:bodyPr>
          <a:lstStyle/>
          <a:p>
            <a:pPr algn="ctr"/>
            <a:r>
              <a:rPr lang="en-US" dirty="0" smtClean="0"/>
              <a:t>Infection</a:t>
            </a:r>
            <a:endParaRPr lang="en-US" dirty="0"/>
          </a:p>
        </p:txBody>
      </p:sp>
      <p:sp>
        <p:nvSpPr>
          <p:cNvPr id="14" name="Rounded Rectangular Callout 13"/>
          <p:cNvSpPr/>
          <p:nvPr/>
        </p:nvSpPr>
        <p:spPr>
          <a:xfrm>
            <a:off x="76200" y="4114800"/>
            <a:ext cx="1142999" cy="914400"/>
          </a:xfrm>
          <a:prstGeom prst="wedgeRoundRectCallout">
            <a:avLst>
              <a:gd name="adj1" fmla="val 46144"/>
              <a:gd name="adj2" fmla="val 68314"/>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6200" y="4202668"/>
            <a:ext cx="1142999" cy="738664"/>
          </a:xfrm>
          <a:prstGeom prst="rect">
            <a:avLst/>
          </a:prstGeom>
          <a:noFill/>
        </p:spPr>
        <p:txBody>
          <a:bodyPr wrap="square" rtlCol="0">
            <a:spAutoFit/>
          </a:bodyPr>
          <a:lstStyle/>
          <a:p>
            <a:pPr algn="ctr"/>
            <a:r>
              <a:rPr lang="en-US" sz="1400" dirty="0" smtClean="0"/>
              <a:t>Flu-like symptoms possible</a:t>
            </a:r>
            <a:endParaRPr lang="en-US" sz="1400" dirty="0"/>
          </a:p>
        </p:txBody>
      </p:sp>
      <p:sp>
        <p:nvSpPr>
          <p:cNvPr id="17" name="Rounded Rectangular Callout 16"/>
          <p:cNvSpPr/>
          <p:nvPr/>
        </p:nvSpPr>
        <p:spPr>
          <a:xfrm>
            <a:off x="2819400" y="2168099"/>
            <a:ext cx="1600200" cy="651301"/>
          </a:xfrm>
          <a:prstGeom prst="wedgeRoundRectCallout">
            <a:avLst>
              <a:gd name="adj1" fmla="val 2582"/>
              <a:gd name="adj2" fmla="val 141777"/>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2781300" y="2209800"/>
            <a:ext cx="1638300" cy="523220"/>
          </a:xfrm>
          <a:prstGeom prst="rect">
            <a:avLst/>
          </a:prstGeom>
          <a:noFill/>
        </p:spPr>
        <p:txBody>
          <a:bodyPr wrap="square" rtlCol="0">
            <a:spAutoFit/>
          </a:bodyPr>
          <a:lstStyle/>
          <a:p>
            <a:pPr algn="ctr"/>
            <a:r>
              <a:rPr lang="en-US" sz="1400" dirty="0" smtClean="0"/>
              <a:t>“Latent period”- no symptoms</a:t>
            </a:r>
            <a:endParaRPr lang="en-US" sz="1400" dirty="0"/>
          </a:p>
        </p:txBody>
      </p:sp>
      <p:sp>
        <p:nvSpPr>
          <p:cNvPr id="19" name="Rounded Rectangular Callout 18"/>
          <p:cNvSpPr/>
          <p:nvPr/>
        </p:nvSpPr>
        <p:spPr>
          <a:xfrm>
            <a:off x="6096000" y="3385066"/>
            <a:ext cx="1142999" cy="914400"/>
          </a:xfrm>
          <a:prstGeom prst="wedgeRoundRectCallout">
            <a:avLst>
              <a:gd name="adj1" fmla="val 18237"/>
              <a:gd name="adj2" fmla="val 84593"/>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096000" y="3426767"/>
            <a:ext cx="1142999" cy="738664"/>
          </a:xfrm>
          <a:prstGeom prst="rect">
            <a:avLst/>
          </a:prstGeom>
          <a:noFill/>
        </p:spPr>
        <p:txBody>
          <a:bodyPr wrap="square" rtlCol="0">
            <a:spAutoFit/>
          </a:bodyPr>
          <a:lstStyle/>
          <a:p>
            <a:pPr algn="ctr"/>
            <a:r>
              <a:rPr lang="en-US" sz="1400" dirty="0" smtClean="0"/>
              <a:t>Start getting sick often</a:t>
            </a:r>
            <a:endParaRPr lang="en-US" sz="1400" dirty="0"/>
          </a:p>
        </p:txBody>
      </p:sp>
      <p:sp>
        <p:nvSpPr>
          <p:cNvPr id="21" name="Rounded Rectangular Callout 20"/>
          <p:cNvSpPr/>
          <p:nvPr/>
        </p:nvSpPr>
        <p:spPr>
          <a:xfrm>
            <a:off x="7724111" y="3943528"/>
            <a:ext cx="1315777" cy="914400"/>
          </a:xfrm>
          <a:prstGeom prst="wedgeRoundRectCallout">
            <a:avLst>
              <a:gd name="adj1" fmla="val -62947"/>
              <a:gd name="adj2" fmla="val 7064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22" name="TextBox 14"/>
          <p:cNvSpPr txBox="1"/>
          <p:nvPr/>
        </p:nvSpPr>
        <p:spPr>
          <a:xfrm>
            <a:off x="7724111" y="4026931"/>
            <a:ext cx="1315777" cy="7386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t>Body cannot fight infections</a:t>
            </a:r>
            <a:endParaRPr lang="en-US" sz="1400" dirty="0"/>
          </a:p>
        </p:txBody>
      </p:sp>
    </p:spTree>
    <p:extLst>
      <p:ext uri="{BB962C8B-B14F-4D97-AF65-F5344CB8AC3E}">
        <p14:creationId xmlns:p14="http://schemas.microsoft.com/office/powerpoint/2010/main" val="12040065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1930</TotalTime>
  <Words>1612</Words>
  <Application>Microsoft Office PowerPoint</Application>
  <PresentationFormat>On-screen Show (4:3)</PresentationFormat>
  <Paragraphs>177</Paragraphs>
  <Slides>26</Slides>
  <Notes>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HIV and Other  Sexually Transmitted Infections: Basic Facts</vt:lpstr>
      <vt:lpstr>Objectives</vt:lpstr>
      <vt:lpstr>Sexually Transmitted Infections</vt:lpstr>
      <vt:lpstr>Can It Be Cured?</vt:lpstr>
      <vt:lpstr>What is HIV?</vt:lpstr>
      <vt:lpstr>What is AIDS?</vt:lpstr>
      <vt:lpstr>HIV vs. AIDS</vt:lpstr>
      <vt:lpstr>HIV Disease</vt:lpstr>
      <vt:lpstr>How HIV Impacts the Body</vt:lpstr>
      <vt:lpstr>How Is HIV Transmitted?</vt:lpstr>
      <vt:lpstr>How Is HIV Transmitted?</vt:lpstr>
      <vt:lpstr>How Is HIV NOT Transmitted?</vt:lpstr>
      <vt:lpstr>Chlamydia</vt:lpstr>
      <vt:lpstr>Chlamydia Symptoms</vt:lpstr>
      <vt:lpstr>Gonorrhea</vt:lpstr>
      <vt:lpstr>Gonorrhea Symptoms</vt:lpstr>
      <vt:lpstr>Syphilis</vt:lpstr>
      <vt:lpstr>Syphilis Symptoms</vt:lpstr>
      <vt:lpstr>Genital Herpes</vt:lpstr>
      <vt:lpstr>Genital Herpes Symptoms</vt:lpstr>
      <vt:lpstr>HPV</vt:lpstr>
      <vt:lpstr>STIs: The Numbers</vt:lpstr>
      <vt:lpstr>STIs: The Numbers</vt:lpstr>
      <vt:lpstr>Risk Activities</vt:lpstr>
      <vt:lpstr>How Do I Protect Myself?</vt:lpstr>
      <vt:lpstr>Questions?</vt:lpstr>
    </vt:vector>
  </TitlesOfParts>
  <Company>Inter Tribal Council of Arizona,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Sexually Transmitted Infections: Basic Facts</dc:title>
  <dc:creator>Maureen Brophy</dc:creator>
  <cp:lastModifiedBy>Gwenda Gorman</cp:lastModifiedBy>
  <cp:revision>31</cp:revision>
  <cp:lastPrinted>2016-11-02T16:55:12Z</cp:lastPrinted>
  <dcterms:created xsi:type="dcterms:W3CDTF">2016-11-01T18:34:58Z</dcterms:created>
  <dcterms:modified xsi:type="dcterms:W3CDTF">2016-12-12T16:42:31Z</dcterms:modified>
</cp:coreProperties>
</file>