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28"/>
    <p:sldId id="257" r:id="rId29"/>
    <p:sldId id="258" r:id="rId30"/>
    <p:sldId id="259" r:id="rId3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ollektif" charset="1" panose="020B0604020101010102"/>
      <p:regular r:id="rId10"/>
    </p:embeddedFont>
    <p:embeddedFont>
      <p:font typeface="Kollektif Bold" charset="1" panose="020B0604020101010102"/>
      <p:regular r:id="rId11"/>
    </p:embeddedFont>
    <p:embeddedFont>
      <p:font typeface="Kollektif Italics" charset="1" panose="020B0604020101010102"/>
      <p:regular r:id="rId12"/>
    </p:embeddedFont>
    <p:embeddedFont>
      <p:font typeface="Kollektif Bold Italics" charset="1" panose="020B0604020101010102"/>
      <p:regular r:id="rId13"/>
    </p:embeddedFont>
    <p:embeddedFont>
      <p:font typeface="Alegreya Sans" charset="1" panose="00000500000000000000"/>
      <p:regular r:id="rId14"/>
    </p:embeddedFont>
    <p:embeddedFont>
      <p:font typeface="Alegreya Sans Bold" charset="1" panose="00000800000000000000"/>
      <p:regular r:id="rId15"/>
    </p:embeddedFont>
    <p:embeddedFont>
      <p:font typeface="Alegreya Sans Italics" charset="1" panose="00000500000000000000"/>
      <p:regular r:id="rId16"/>
    </p:embeddedFont>
    <p:embeddedFont>
      <p:font typeface="Alegreya Sans Bold Italics" charset="1" panose="00000800000000000000"/>
      <p:regular r:id="rId17"/>
    </p:embeddedFont>
    <p:embeddedFont>
      <p:font typeface="Alegreya Sans Thin" charset="1" panose="00000300000000000000"/>
      <p:regular r:id="rId18"/>
    </p:embeddedFont>
    <p:embeddedFont>
      <p:font typeface="Alegreya Sans Thin Italics" charset="1" panose="00000300000000000000"/>
      <p:regular r:id="rId19"/>
    </p:embeddedFont>
    <p:embeddedFont>
      <p:font typeface="Alegreya Sans Light" charset="1" panose="00000400000000000000"/>
      <p:regular r:id="rId20"/>
    </p:embeddedFont>
    <p:embeddedFont>
      <p:font typeface="Alegreya Sans Light Italics" charset="1" panose="00000400000000000000"/>
      <p:regular r:id="rId21"/>
    </p:embeddedFont>
    <p:embeddedFont>
      <p:font typeface="Alegreya Sans Medium" charset="1" panose="00000600000000000000"/>
      <p:regular r:id="rId22"/>
    </p:embeddedFont>
    <p:embeddedFont>
      <p:font typeface="Alegreya Sans Medium Italics" charset="1" panose="00000600000000000000"/>
      <p:regular r:id="rId23"/>
    </p:embeddedFont>
    <p:embeddedFont>
      <p:font typeface="Alegreya Sans Ultra-Bold" charset="1" panose="00000900000000000000"/>
      <p:regular r:id="rId24"/>
    </p:embeddedFont>
    <p:embeddedFont>
      <p:font typeface="Alegreya Sans Ultra-Bold Italics" charset="1" panose="00000900000000000000"/>
      <p:regular r:id="rId25"/>
    </p:embeddedFont>
    <p:embeddedFont>
      <p:font typeface="Alegreya Sans Heavy" charset="1" panose="00000A00000000000000"/>
      <p:regular r:id="rId26"/>
    </p:embeddedFont>
    <p:embeddedFont>
      <p:font typeface="Alegreya Sans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notesSlides/notesSlide2.xml" Type="http://schemas.openxmlformats.org/officeDocument/2006/relationships/notesSlide"/><Relationship Id="rId36" Target="notesSlides/notesSlide3.xml" Type="http://schemas.openxmlformats.org/officeDocument/2006/relationships/note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slide - ONLY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Slides 2 - 4 - ONLY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slide - ONLY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1.png" Type="http://schemas.openxmlformats.org/officeDocument/2006/relationships/image"/><Relationship Id="rId5"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1.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30902" y="437065"/>
            <a:ext cx="16115188" cy="923925"/>
          </a:xfrm>
          <a:prstGeom prst="rect">
            <a:avLst/>
          </a:prstGeom>
        </p:spPr>
        <p:txBody>
          <a:bodyPr anchor="t" rtlCol="false" tIns="0" lIns="0" bIns="0" rIns="0">
            <a:spAutoFit/>
          </a:bodyPr>
          <a:lstStyle/>
          <a:p>
            <a:pPr algn="ctr">
              <a:lnSpc>
                <a:spcPts val="6000"/>
              </a:lnSpc>
            </a:pPr>
            <a:r>
              <a:rPr lang="en-US" sz="6000">
                <a:solidFill>
                  <a:srgbClr val="184954"/>
                </a:solidFill>
                <a:latin typeface="Kollektif Bold"/>
              </a:rPr>
              <a:t>WWW.NATIVEHEALTHRESOURCES.COM</a:t>
            </a:r>
          </a:p>
        </p:txBody>
      </p:sp>
      <p:sp>
        <p:nvSpPr>
          <p:cNvPr name="Freeform 3" id="3"/>
          <p:cNvSpPr/>
          <p:nvPr/>
        </p:nvSpPr>
        <p:spPr>
          <a:xfrm flipH="false" flipV="false" rot="-5400000">
            <a:off x="-5076580" y="4181720"/>
            <a:ext cx="10287000" cy="1923560"/>
          </a:xfrm>
          <a:custGeom>
            <a:avLst/>
            <a:gdLst/>
            <a:ahLst/>
            <a:cxnLst/>
            <a:rect r="r" b="b" t="t" l="l"/>
            <a:pathLst>
              <a:path h="1923560" w="10287000">
                <a:moveTo>
                  <a:pt x="0" y="0"/>
                </a:moveTo>
                <a:lnTo>
                  <a:pt x="10287000" y="0"/>
                </a:lnTo>
                <a:lnTo>
                  <a:pt x="10287000" y="1923560"/>
                </a:lnTo>
                <a:lnTo>
                  <a:pt x="0" y="1923560"/>
                </a:lnTo>
                <a:lnTo>
                  <a:pt x="0" y="0"/>
                </a:lnTo>
                <a:close/>
              </a:path>
            </a:pathLst>
          </a:custGeom>
          <a:blipFill>
            <a:blip r:embed="rId3"/>
            <a:stretch>
              <a:fillRect l="-35010" t="0" r="0" b="0"/>
            </a:stretch>
          </a:blipFill>
        </p:spPr>
      </p:sp>
      <p:sp>
        <p:nvSpPr>
          <p:cNvPr name="Freeform 4" id="4"/>
          <p:cNvSpPr/>
          <p:nvPr/>
        </p:nvSpPr>
        <p:spPr>
          <a:xfrm flipH="false" flipV="false" rot="0">
            <a:off x="1630902" y="1409622"/>
            <a:ext cx="16115188" cy="8430788"/>
          </a:xfrm>
          <a:custGeom>
            <a:avLst/>
            <a:gdLst/>
            <a:ahLst/>
            <a:cxnLst/>
            <a:rect r="r" b="b" t="t" l="l"/>
            <a:pathLst>
              <a:path h="8430788" w="16115188">
                <a:moveTo>
                  <a:pt x="0" y="0"/>
                </a:moveTo>
                <a:lnTo>
                  <a:pt x="16115187" y="0"/>
                </a:lnTo>
                <a:lnTo>
                  <a:pt x="16115187" y="8430788"/>
                </a:lnTo>
                <a:lnTo>
                  <a:pt x="0" y="8430788"/>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63468">
            <a:off x="2117817" y="2259776"/>
            <a:ext cx="2919964" cy="6522908"/>
          </a:xfrm>
          <a:custGeom>
            <a:avLst/>
            <a:gdLst/>
            <a:ahLst/>
            <a:cxnLst/>
            <a:rect r="r" b="b" t="t" l="l"/>
            <a:pathLst>
              <a:path h="6522908" w="2919964">
                <a:moveTo>
                  <a:pt x="0" y="0"/>
                </a:moveTo>
                <a:lnTo>
                  <a:pt x="2919964" y="0"/>
                </a:lnTo>
                <a:lnTo>
                  <a:pt x="2919964" y="6522908"/>
                </a:lnTo>
                <a:lnTo>
                  <a:pt x="0" y="6522908"/>
                </a:lnTo>
                <a:lnTo>
                  <a:pt x="0" y="0"/>
                </a:lnTo>
                <a:close/>
              </a:path>
            </a:pathLst>
          </a:custGeom>
          <a:blipFill>
            <a:blip r:embed="rId3"/>
            <a:stretch>
              <a:fillRect l="0" t="0" r="0" b="-1776"/>
            </a:stretch>
          </a:blipFill>
        </p:spPr>
      </p:sp>
      <p:grpSp>
        <p:nvGrpSpPr>
          <p:cNvPr name="Group 3" id="3"/>
          <p:cNvGrpSpPr/>
          <p:nvPr/>
        </p:nvGrpSpPr>
        <p:grpSpPr>
          <a:xfrm rot="0">
            <a:off x="9854973" y="2947073"/>
            <a:ext cx="7413796" cy="3714750"/>
            <a:chOff x="0" y="0"/>
            <a:chExt cx="9885061" cy="4953000"/>
          </a:xfrm>
        </p:grpSpPr>
        <p:grpSp>
          <p:nvGrpSpPr>
            <p:cNvPr name="Group 4" id="4"/>
            <p:cNvGrpSpPr/>
            <p:nvPr/>
          </p:nvGrpSpPr>
          <p:grpSpPr>
            <a:xfrm rot="5400000">
              <a:off x="-23209" y="99409"/>
              <a:ext cx="371349" cy="324931"/>
              <a:chOff x="0" y="0"/>
              <a:chExt cx="812800" cy="711200"/>
            </a:xfrm>
          </p:grpSpPr>
          <p:sp>
            <p:nvSpPr>
              <p:cNvPr name="Freeform 5" id="5"/>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184954"/>
              </a:solidFill>
            </p:spPr>
          </p:sp>
          <p:sp>
            <p:nvSpPr>
              <p:cNvPr name="TextBox 6" id="6"/>
              <p:cNvSpPr txBox="true"/>
              <p:nvPr/>
            </p:nvSpPr>
            <p:spPr>
              <a:xfrm>
                <a:off x="127000" y="330200"/>
                <a:ext cx="558800" cy="330200"/>
              </a:xfrm>
              <a:prstGeom prst="rect">
                <a:avLst/>
              </a:prstGeom>
            </p:spPr>
            <p:txBody>
              <a:bodyPr anchor="ctr" rtlCol="false" tIns="50800" lIns="50800" bIns="50800" rIns="50800"/>
              <a:lstStyle/>
              <a:p>
                <a:pPr algn="ctr">
                  <a:lnSpc>
                    <a:spcPts val="1699"/>
                  </a:lnSpc>
                </a:pPr>
              </a:p>
            </p:txBody>
          </p:sp>
        </p:grpSp>
        <p:sp>
          <p:nvSpPr>
            <p:cNvPr name="TextBox 7" id="7"/>
            <p:cNvSpPr txBox="true"/>
            <p:nvPr/>
          </p:nvSpPr>
          <p:spPr>
            <a:xfrm rot="0">
              <a:off x="411883" y="-57150"/>
              <a:ext cx="9473179" cy="5010150"/>
            </a:xfrm>
            <a:prstGeom prst="rect">
              <a:avLst/>
            </a:prstGeom>
          </p:spPr>
          <p:txBody>
            <a:bodyPr anchor="t" rtlCol="false" tIns="0" lIns="0" bIns="0" rIns="0">
              <a:spAutoFit/>
            </a:bodyPr>
            <a:lstStyle/>
            <a:p>
              <a:pPr>
                <a:lnSpc>
                  <a:spcPts val="2999"/>
                </a:lnSpc>
              </a:pPr>
              <a:r>
                <a:rPr lang="en-US" sz="2499" spc="74">
                  <a:solidFill>
                    <a:srgbClr val="000000"/>
                  </a:solidFill>
                  <a:latin typeface="Alegreya Sans"/>
                </a:rPr>
                <a:t>To address the barrier of finding culturally relevant, modern, and accurate health education materials, the Northwest Portland Area Indian Health Board created the Native Health Resources website. This site was developed as a one-stop shop for Indigenized health education materials. The materials on the website can bolster health education efforts for various clinicians, health educators, and others serving Tribes and Tribal organizations. </a:t>
              </a:r>
            </a:p>
            <a:p>
              <a:pPr>
                <a:lnSpc>
                  <a:spcPts val="2999"/>
                </a:lnSpc>
              </a:pPr>
            </a:p>
          </p:txBody>
        </p:sp>
      </p:grpSp>
      <p:sp>
        <p:nvSpPr>
          <p:cNvPr name="Freeform 8" id="8"/>
          <p:cNvSpPr/>
          <p:nvPr/>
        </p:nvSpPr>
        <p:spPr>
          <a:xfrm flipH="false" flipV="false" rot="-5400000">
            <a:off x="-5076580" y="4181720"/>
            <a:ext cx="10287000" cy="1923560"/>
          </a:xfrm>
          <a:custGeom>
            <a:avLst/>
            <a:gdLst/>
            <a:ahLst/>
            <a:cxnLst/>
            <a:rect r="r" b="b" t="t" l="l"/>
            <a:pathLst>
              <a:path h="1923560" w="10287000">
                <a:moveTo>
                  <a:pt x="0" y="0"/>
                </a:moveTo>
                <a:lnTo>
                  <a:pt x="10287000" y="0"/>
                </a:lnTo>
                <a:lnTo>
                  <a:pt x="10287000" y="1923560"/>
                </a:lnTo>
                <a:lnTo>
                  <a:pt x="0" y="1923560"/>
                </a:lnTo>
                <a:lnTo>
                  <a:pt x="0" y="0"/>
                </a:lnTo>
                <a:close/>
              </a:path>
            </a:pathLst>
          </a:custGeom>
          <a:blipFill>
            <a:blip r:embed="rId4"/>
            <a:stretch>
              <a:fillRect l="-35010" t="0" r="0" b="0"/>
            </a:stretch>
          </a:blipFill>
        </p:spPr>
      </p:sp>
      <p:sp>
        <p:nvSpPr>
          <p:cNvPr name="Freeform 9" id="9"/>
          <p:cNvSpPr/>
          <p:nvPr/>
        </p:nvSpPr>
        <p:spPr>
          <a:xfrm flipH="false" flipV="false" rot="418417">
            <a:off x="4315101" y="3044304"/>
            <a:ext cx="4321728" cy="6645334"/>
          </a:xfrm>
          <a:custGeom>
            <a:avLst/>
            <a:gdLst/>
            <a:ahLst/>
            <a:cxnLst/>
            <a:rect r="r" b="b" t="t" l="l"/>
            <a:pathLst>
              <a:path h="6645334" w="4321728">
                <a:moveTo>
                  <a:pt x="0" y="0"/>
                </a:moveTo>
                <a:lnTo>
                  <a:pt x="4321727" y="0"/>
                </a:lnTo>
                <a:lnTo>
                  <a:pt x="4321727" y="6645335"/>
                </a:lnTo>
                <a:lnTo>
                  <a:pt x="0" y="6645335"/>
                </a:lnTo>
                <a:lnTo>
                  <a:pt x="0" y="0"/>
                </a:lnTo>
                <a:close/>
              </a:path>
            </a:pathLst>
          </a:custGeom>
          <a:blipFill>
            <a:blip r:embed="rId5"/>
            <a:stretch>
              <a:fillRect l="0" t="0" r="0" b="0"/>
            </a:stretch>
          </a:blipFill>
        </p:spPr>
      </p:sp>
      <p:sp>
        <p:nvSpPr>
          <p:cNvPr name="TextBox 10" id="10"/>
          <p:cNvSpPr txBox="true"/>
          <p:nvPr/>
        </p:nvSpPr>
        <p:spPr>
          <a:xfrm rot="0">
            <a:off x="1473200" y="700043"/>
            <a:ext cx="16230600" cy="1909881"/>
          </a:xfrm>
          <a:prstGeom prst="rect">
            <a:avLst/>
          </a:prstGeom>
        </p:spPr>
        <p:txBody>
          <a:bodyPr anchor="t" rtlCol="false" tIns="0" lIns="0" bIns="0" rIns="0">
            <a:spAutoFit/>
          </a:bodyPr>
          <a:lstStyle/>
          <a:p>
            <a:pPr algn="ctr">
              <a:lnSpc>
                <a:spcPts val="6801"/>
              </a:lnSpc>
            </a:pPr>
            <a:r>
              <a:rPr lang="en-US" sz="6801">
                <a:solidFill>
                  <a:srgbClr val="184954"/>
                </a:solidFill>
                <a:latin typeface="Kollektif Bold"/>
              </a:rPr>
              <a:t>WHAT IS NATIVE HEALTH RESOURCES?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954948" y="669142"/>
            <a:ext cx="14533675" cy="1427243"/>
          </a:xfrm>
          <a:prstGeom prst="rect">
            <a:avLst/>
          </a:prstGeom>
        </p:spPr>
        <p:txBody>
          <a:bodyPr anchor="t" rtlCol="false" tIns="0" lIns="0" bIns="0" rIns="0">
            <a:spAutoFit/>
          </a:bodyPr>
          <a:lstStyle/>
          <a:p>
            <a:pPr algn="ctr">
              <a:lnSpc>
                <a:spcPts val="9302"/>
              </a:lnSpc>
            </a:pPr>
            <a:r>
              <a:rPr lang="en-US" sz="9302">
                <a:solidFill>
                  <a:srgbClr val="184954"/>
                </a:solidFill>
                <a:latin typeface="Kollektif Bold"/>
              </a:rPr>
              <a:t>CHECK OUT THE SITE!</a:t>
            </a:r>
          </a:p>
        </p:txBody>
      </p:sp>
      <p:grpSp>
        <p:nvGrpSpPr>
          <p:cNvPr name="Group 3" id="3"/>
          <p:cNvGrpSpPr/>
          <p:nvPr/>
        </p:nvGrpSpPr>
        <p:grpSpPr>
          <a:xfrm rot="0">
            <a:off x="6661522" y="3553791"/>
            <a:ext cx="5120526" cy="5120526"/>
            <a:chOff x="0" y="0"/>
            <a:chExt cx="6827368" cy="6827368"/>
          </a:xfrm>
        </p:grpSpPr>
        <p:sp>
          <p:nvSpPr>
            <p:cNvPr name="Freeform 4" id="4"/>
            <p:cNvSpPr/>
            <p:nvPr/>
          </p:nvSpPr>
          <p:spPr>
            <a:xfrm flipH="false" flipV="false" rot="0">
              <a:off x="0" y="0"/>
              <a:ext cx="6827368" cy="6827368"/>
            </a:xfrm>
            <a:custGeom>
              <a:avLst/>
              <a:gdLst/>
              <a:ahLst/>
              <a:cxnLst/>
              <a:rect r="r" b="b" t="t" l="l"/>
              <a:pathLst>
                <a:path h="6827368" w="6827368">
                  <a:moveTo>
                    <a:pt x="0" y="0"/>
                  </a:moveTo>
                  <a:lnTo>
                    <a:pt x="6827368" y="0"/>
                  </a:lnTo>
                  <a:lnTo>
                    <a:pt x="6827368" y="6827368"/>
                  </a:lnTo>
                  <a:lnTo>
                    <a:pt x="0" y="68273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5" id="5"/>
          <p:cNvSpPr/>
          <p:nvPr/>
        </p:nvSpPr>
        <p:spPr>
          <a:xfrm flipH="false" flipV="false" rot="-5400000">
            <a:off x="-5076580" y="4181720"/>
            <a:ext cx="10287000" cy="1923560"/>
          </a:xfrm>
          <a:custGeom>
            <a:avLst/>
            <a:gdLst/>
            <a:ahLst/>
            <a:cxnLst/>
            <a:rect r="r" b="b" t="t" l="l"/>
            <a:pathLst>
              <a:path h="1923560" w="10287000">
                <a:moveTo>
                  <a:pt x="0" y="0"/>
                </a:moveTo>
                <a:lnTo>
                  <a:pt x="10287000" y="0"/>
                </a:lnTo>
                <a:lnTo>
                  <a:pt x="10287000" y="1923560"/>
                </a:lnTo>
                <a:lnTo>
                  <a:pt x="0" y="1923560"/>
                </a:lnTo>
                <a:lnTo>
                  <a:pt x="0" y="0"/>
                </a:lnTo>
                <a:close/>
              </a:path>
            </a:pathLst>
          </a:custGeom>
          <a:blipFill>
            <a:blip r:embed="rId5"/>
            <a:stretch>
              <a:fillRect l="-35010" t="0" r="0" b="0"/>
            </a:stretch>
          </a:blipFill>
        </p:spPr>
      </p:sp>
      <p:sp>
        <p:nvSpPr>
          <p:cNvPr name="Freeform 6" id="6"/>
          <p:cNvSpPr/>
          <p:nvPr/>
        </p:nvSpPr>
        <p:spPr>
          <a:xfrm flipH="false" flipV="false" rot="-606484">
            <a:off x="1275477" y="2242125"/>
            <a:ext cx="4774607" cy="7389997"/>
          </a:xfrm>
          <a:custGeom>
            <a:avLst/>
            <a:gdLst/>
            <a:ahLst/>
            <a:cxnLst/>
            <a:rect r="r" b="b" t="t" l="l"/>
            <a:pathLst>
              <a:path h="7389997" w="4774607">
                <a:moveTo>
                  <a:pt x="0" y="0"/>
                </a:moveTo>
                <a:lnTo>
                  <a:pt x="4774607" y="0"/>
                </a:lnTo>
                <a:lnTo>
                  <a:pt x="4774607" y="7389997"/>
                </a:lnTo>
                <a:lnTo>
                  <a:pt x="0" y="7389997"/>
                </a:lnTo>
                <a:lnTo>
                  <a:pt x="0" y="0"/>
                </a:lnTo>
                <a:close/>
              </a:path>
            </a:pathLst>
          </a:custGeom>
          <a:blipFill>
            <a:blip r:embed="rId6"/>
            <a:stretch>
              <a:fillRect l="0" t="0" r="0" b="0"/>
            </a:stretch>
          </a:blipFill>
        </p:spPr>
      </p:sp>
      <p:sp>
        <p:nvSpPr>
          <p:cNvPr name="TextBox 7" id="7"/>
          <p:cNvSpPr txBox="true"/>
          <p:nvPr/>
        </p:nvSpPr>
        <p:spPr>
          <a:xfrm rot="0">
            <a:off x="6661522" y="2548977"/>
            <a:ext cx="5120526" cy="1013970"/>
          </a:xfrm>
          <a:prstGeom prst="rect">
            <a:avLst/>
          </a:prstGeom>
        </p:spPr>
        <p:txBody>
          <a:bodyPr anchor="t" rtlCol="false" tIns="0" lIns="0" bIns="0" rIns="0">
            <a:spAutoFit/>
          </a:bodyPr>
          <a:lstStyle/>
          <a:p>
            <a:pPr algn="ctr">
              <a:lnSpc>
                <a:spcPts val="7477"/>
              </a:lnSpc>
            </a:pPr>
            <a:r>
              <a:rPr lang="en-US" sz="5341" spc="817">
                <a:solidFill>
                  <a:srgbClr val="000000"/>
                </a:solidFill>
                <a:latin typeface="Alegreya Sans Bold"/>
              </a:rPr>
              <a:t>Scan Me!</a:t>
            </a:r>
          </a:p>
        </p:txBody>
      </p:sp>
      <p:sp>
        <p:nvSpPr>
          <p:cNvPr name="Freeform 8" id="8"/>
          <p:cNvSpPr/>
          <p:nvPr/>
        </p:nvSpPr>
        <p:spPr>
          <a:xfrm flipH="false" flipV="false" rot="474486">
            <a:off x="14036263" y="2078892"/>
            <a:ext cx="3402386" cy="7499138"/>
          </a:xfrm>
          <a:custGeom>
            <a:avLst/>
            <a:gdLst/>
            <a:ahLst/>
            <a:cxnLst/>
            <a:rect r="r" b="b" t="t" l="l"/>
            <a:pathLst>
              <a:path h="7499138" w="3402386">
                <a:moveTo>
                  <a:pt x="0" y="0"/>
                </a:moveTo>
                <a:lnTo>
                  <a:pt x="3402386" y="0"/>
                </a:lnTo>
                <a:lnTo>
                  <a:pt x="3402386" y="7499137"/>
                </a:lnTo>
                <a:lnTo>
                  <a:pt x="0" y="7499137"/>
                </a:lnTo>
                <a:lnTo>
                  <a:pt x="0" y="0"/>
                </a:lnTo>
                <a:close/>
              </a:path>
            </a:pathLst>
          </a:custGeom>
          <a:blipFill>
            <a:blip r:embed="rId7"/>
            <a:stretch>
              <a:fillRect l="0" t="0" r="0" b="0"/>
            </a:stretch>
          </a:blipFill>
        </p:spPr>
      </p:sp>
      <p:sp>
        <p:nvSpPr>
          <p:cNvPr name="Freeform 9" id="9"/>
          <p:cNvSpPr/>
          <p:nvPr/>
        </p:nvSpPr>
        <p:spPr>
          <a:xfrm flipH="false" flipV="false" rot="0">
            <a:off x="11665371" y="4920312"/>
            <a:ext cx="4072085" cy="4072085"/>
          </a:xfrm>
          <a:custGeom>
            <a:avLst/>
            <a:gdLst/>
            <a:ahLst/>
            <a:cxnLst/>
            <a:rect r="r" b="b" t="t" l="l"/>
            <a:pathLst>
              <a:path h="4072085" w="4072085">
                <a:moveTo>
                  <a:pt x="0" y="0"/>
                </a:moveTo>
                <a:lnTo>
                  <a:pt x="4072085" y="0"/>
                </a:lnTo>
                <a:lnTo>
                  <a:pt x="4072085" y="4072085"/>
                </a:lnTo>
                <a:lnTo>
                  <a:pt x="0" y="4072085"/>
                </a:lnTo>
                <a:lnTo>
                  <a:pt x="0" y="0"/>
                </a:lnTo>
                <a:close/>
              </a:path>
            </a:pathLst>
          </a:custGeom>
          <a:blipFill>
            <a:blip r:embed="rId8"/>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01812" y="4140614"/>
            <a:ext cx="4737664" cy="4737664"/>
            <a:chOff x="0" y="0"/>
            <a:chExt cx="6316886" cy="6316886"/>
          </a:xfrm>
        </p:grpSpPr>
        <p:sp>
          <p:nvSpPr>
            <p:cNvPr name="Freeform 3" id="3"/>
            <p:cNvSpPr/>
            <p:nvPr/>
          </p:nvSpPr>
          <p:spPr>
            <a:xfrm flipH="false" flipV="false" rot="0">
              <a:off x="0" y="0"/>
              <a:ext cx="6316886" cy="6316886"/>
            </a:xfrm>
            <a:custGeom>
              <a:avLst/>
              <a:gdLst/>
              <a:ahLst/>
              <a:cxnLst/>
              <a:rect r="r" b="b" t="t" l="l"/>
              <a:pathLst>
                <a:path h="6316886" w="6316886">
                  <a:moveTo>
                    <a:pt x="0" y="0"/>
                  </a:moveTo>
                  <a:lnTo>
                    <a:pt x="6316886" y="0"/>
                  </a:lnTo>
                  <a:lnTo>
                    <a:pt x="6316886" y="6316886"/>
                  </a:lnTo>
                  <a:lnTo>
                    <a:pt x="0" y="63168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4" id="4"/>
          <p:cNvSpPr/>
          <p:nvPr/>
        </p:nvSpPr>
        <p:spPr>
          <a:xfrm flipH="false" flipV="false" rot="-5400000">
            <a:off x="-5076580" y="4181720"/>
            <a:ext cx="10287000" cy="1923560"/>
          </a:xfrm>
          <a:custGeom>
            <a:avLst/>
            <a:gdLst/>
            <a:ahLst/>
            <a:cxnLst/>
            <a:rect r="r" b="b" t="t" l="l"/>
            <a:pathLst>
              <a:path h="1923560" w="10287000">
                <a:moveTo>
                  <a:pt x="0" y="0"/>
                </a:moveTo>
                <a:lnTo>
                  <a:pt x="10287000" y="0"/>
                </a:lnTo>
                <a:lnTo>
                  <a:pt x="10287000" y="1923560"/>
                </a:lnTo>
                <a:lnTo>
                  <a:pt x="0" y="1923560"/>
                </a:lnTo>
                <a:lnTo>
                  <a:pt x="0" y="0"/>
                </a:lnTo>
                <a:close/>
              </a:path>
            </a:pathLst>
          </a:custGeom>
          <a:blipFill>
            <a:blip r:embed="rId4"/>
            <a:stretch>
              <a:fillRect l="-35010" t="0" r="0" b="0"/>
            </a:stretch>
          </a:blipFill>
        </p:spPr>
      </p:sp>
      <p:sp>
        <p:nvSpPr>
          <p:cNvPr name="TextBox 5" id="5"/>
          <p:cNvSpPr txBox="true"/>
          <p:nvPr/>
        </p:nvSpPr>
        <p:spPr>
          <a:xfrm rot="0">
            <a:off x="1455344" y="1399196"/>
            <a:ext cx="16230600" cy="1046083"/>
          </a:xfrm>
          <a:prstGeom prst="rect">
            <a:avLst/>
          </a:prstGeom>
        </p:spPr>
        <p:txBody>
          <a:bodyPr anchor="t" rtlCol="false" tIns="0" lIns="0" bIns="0" rIns="0">
            <a:spAutoFit/>
          </a:bodyPr>
          <a:lstStyle/>
          <a:p>
            <a:pPr algn="ctr">
              <a:lnSpc>
                <a:spcPts val="6801"/>
              </a:lnSpc>
            </a:pPr>
            <a:r>
              <a:rPr lang="en-US" sz="6801">
                <a:solidFill>
                  <a:srgbClr val="184954"/>
                </a:solidFill>
                <a:latin typeface="Kollektif Bold"/>
              </a:rPr>
              <a:t>FOR MORE INFORMATION!</a:t>
            </a:r>
          </a:p>
        </p:txBody>
      </p:sp>
      <p:sp>
        <p:nvSpPr>
          <p:cNvPr name="TextBox 6" id="6"/>
          <p:cNvSpPr txBox="true"/>
          <p:nvPr/>
        </p:nvSpPr>
        <p:spPr>
          <a:xfrm rot="0">
            <a:off x="4741176" y="2736617"/>
            <a:ext cx="9658936" cy="974725"/>
          </a:xfrm>
          <a:prstGeom prst="rect">
            <a:avLst/>
          </a:prstGeom>
        </p:spPr>
        <p:txBody>
          <a:bodyPr anchor="t" rtlCol="false" tIns="0" lIns="0" bIns="0" rIns="0">
            <a:spAutoFit/>
          </a:bodyPr>
          <a:lstStyle/>
          <a:p>
            <a:pPr algn="ctr">
              <a:lnSpc>
                <a:spcPts val="3499"/>
              </a:lnSpc>
              <a:spcBef>
                <a:spcPct val="0"/>
              </a:spcBef>
            </a:pPr>
            <a:r>
              <a:rPr lang="en-US" sz="3499">
                <a:solidFill>
                  <a:srgbClr val="33889B"/>
                </a:solidFill>
                <a:latin typeface="Alegreya Sans Bold"/>
              </a:rPr>
              <a:t>Please contact Alicia Edwards, HIV Program Manager, at aedwards@npaihb.org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DAF843r54DQ</dc:identifier>
  <dcterms:modified xsi:type="dcterms:W3CDTF">2011-08-01T06:04:30Z</dcterms:modified>
  <cp:revision>1</cp:revision>
  <dc:title>NHR Promo Slide Deck</dc:title>
</cp:coreProperties>
</file>